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2" r:id="rId1"/>
  </p:sldMasterIdLst>
  <p:notesMasterIdLst>
    <p:notesMasterId r:id="rId23"/>
  </p:notesMasterIdLst>
  <p:sldIdLst>
    <p:sldId id="256" r:id="rId2"/>
    <p:sldId id="300" r:id="rId3"/>
    <p:sldId id="301" r:id="rId4"/>
    <p:sldId id="290" r:id="rId5"/>
    <p:sldId id="295" r:id="rId6"/>
    <p:sldId id="292" r:id="rId7"/>
    <p:sldId id="293" r:id="rId8"/>
    <p:sldId id="288" r:id="rId9"/>
    <p:sldId id="289" r:id="rId10"/>
    <p:sldId id="294" r:id="rId11"/>
    <p:sldId id="286" r:id="rId12"/>
    <p:sldId id="287" r:id="rId13"/>
    <p:sldId id="284" r:id="rId14"/>
    <p:sldId id="303" r:id="rId15"/>
    <p:sldId id="285" r:id="rId16"/>
    <p:sldId id="304" r:id="rId17"/>
    <p:sldId id="296" r:id="rId18"/>
    <p:sldId id="298" r:id="rId19"/>
    <p:sldId id="302" r:id="rId20"/>
    <p:sldId id="297" r:id="rId21"/>
    <p:sldId id="299"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DM Serif Display" panose="020B0604020202020204" charset="0"/>
      <p:regular r:id="rId28"/>
      <p:italic r:id="rId29"/>
    </p:embeddedFont>
    <p:embeddedFont>
      <p:font typeface="Montserrat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EBA293-C2F0-4ECF-BBB2-F4824DBAA385}">
  <a:tblStyle styleId="{88EBA293-C2F0-4ECF-BBB2-F4824DBAA38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38" y="8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chinelearningmastery.com/how-to-visualize-filters-and-feature-maps-in-convolutional-neural-network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blogs.nvidia.com/blog/2017/05/18/nascar-safet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611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2368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87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scraping and information retrieval from various sources</a:t>
            </a:r>
            <a:endParaRPr dirty="0"/>
          </a:p>
        </p:txBody>
      </p:sp>
    </p:spTree>
    <p:extLst>
      <p:ext uri="{BB962C8B-B14F-4D97-AF65-F5344CB8AC3E}">
        <p14:creationId xmlns:p14="http://schemas.microsoft.com/office/powerpoint/2010/main" val="1209814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u="none" dirty="0" err="1">
                <a:hlinkClick r:id="rId3"/>
              </a:rPr>
              <a:t>Interestin</a:t>
            </a:r>
            <a:r>
              <a:rPr lang="fr-FR" u="none" dirty="0">
                <a:hlinkClick r:id="rId3"/>
              </a:rPr>
              <a:t> </a:t>
            </a:r>
            <a:r>
              <a:rPr lang="fr-FR" u="none" dirty="0" err="1">
                <a:hlinkClick r:id="rId3"/>
              </a:rPr>
              <a:t>read</a:t>
            </a:r>
            <a:r>
              <a:rPr lang="fr-FR" u="none" dirty="0">
                <a:hlinkClick r:id="rId3"/>
              </a:rPr>
              <a:t> : </a:t>
            </a:r>
            <a:r>
              <a:rPr lang="fr-FR" dirty="0">
                <a:hlinkClick r:id="rId3"/>
              </a:rPr>
              <a:t>https://machinelearningmastery.com/how-to-visualize-filters-and-feature-maps-in-convolutional-neural-networks/</a:t>
            </a:r>
            <a:endParaRPr lang="fr-F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chemeClr val="bg1"/>
                </a:solidFill>
              </a:rPr>
              <a:t>Read more here and explain the use case - </a:t>
            </a:r>
            <a:r>
              <a:rPr lang="fr-FR" dirty="0">
                <a:hlinkClick r:id="rId4"/>
              </a:rPr>
              <a:t>https://blogs.nvidia.com/blog/2017/05/18/nascar-safety/</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672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52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Web scraping and information retrieval from various sources</a:t>
            </a:r>
            <a:endParaRPr dirty="0"/>
          </a:p>
        </p:txBody>
      </p:sp>
    </p:spTree>
    <p:extLst>
      <p:ext uri="{BB962C8B-B14F-4D97-AF65-F5344CB8AC3E}">
        <p14:creationId xmlns:p14="http://schemas.microsoft.com/office/powerpoint/2010/main" val="34405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54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920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188725" y="2380200"/>
            <a:ext cx="6766500" cy="16857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0" y="0"/>
            <a:ext cx="9144191" cy="5143500"/>
          </a:xfrm>
          <a:custGeom>
            <a:avLst/>
            <a:gdLst/>
            <a:ahLst/>
            <a:cxnLst/>
            <a:rect l="l" t="t" r="r" b="b"/>
            <a:pathLst>
              <a:path w="12192254" h="6858000" extrusionOk="0">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91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3"/>
          <p:cNvSpPr txBox="1">
            <a:spLocks noGrp="1"/>
          </p:cNvSpPr>
          <p:nvPr>
            <p:ph type="ctrTitle"/>
          </p:nvPr>
        </p:nvSpPr>
        <p:spPr>
          <a:xfrm>
            <a:off x="1188725" y="2378350"/>
            <a:ext cx="6766500" cy="13050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188725" y="3780303"/>
            <a:ext cx="6766500" cy="2856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6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Dark 1" type="blank">
  <p:cSld name="BLANK">
    <p:spTree>
      <p:nvGrpSpPr>
        <p:cNvPr id="1" name="Shape 47"/>
        <p:cNvGrpSpPr/>
        <p:nvPr/>
      </p:nvGrpSpPr>
      <p:grpSpPr>
        <a:xfrm>
          <a:off x="0" y="0"/>
          <a:ext cx="0" cy="0"/>
          <a:chOff x="0" y="0"/>
          <a:chExt cx="0" cy="0"/>
        </a:xfrm>
      </p:grpSpPr>
      <p:sp>
        <p:nvSpPr>
          <p:cNvPr id="48" name="Google Shape;48;p10"/>
          <p:cNvSpPr/>
          <p:nvPr/>
        </p:nvSpPr>
        <p:spPr>
          <a:xfrm>
            <a:off x="0" y="9540"/>
            <a:ext cx="9144191" cy="5133975"/>
          </a:xfrm>
          <a:custGeom>
            <a:avLst/>
            <a:gdLst/>
            <a:ahLst/>
            <a:cxnLst/>
            <a:rect l="l" t="t" r="r" b="b"/>
            <a:pathLst>
              <a:path w="12192254" h="6845300" extrusionOk="0">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127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1"/>
            </a:gs>
            <a:gs pos="50000">
              <a:schemeClr val="accent1"/>
            </a:gs>
            <a:gs pos="100000">
              <a:schemeClr val="accent2"/>
            </a:gs>
          </a:gsLst>
          <a:lin ang="1680027"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8725" y="1028875"/>
            <a:ext cx="6766500" cy="15675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1pPr>
            <a:lvl2pPr lvl="1"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2pPr>
            <a:lvl3pPr lvl="2"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3pPr>
            <a:lvl4pPr lvl="3"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4pPr>
            <a:lvl5pPr lvl="4"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5pPr>
            <a:lvl6pPr lvl="5"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6pPr>
            <a:lvl7pPr lvl="6"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7pPr>
            <a:lvl8pPr lvl="7"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8pPr>
            <a:lvl9pPr lvl="8" rtl="0">
              <a:lnSpc>
                <a:spcPct val="90000"/>
              </a:lnSpc>
              <a:spcBef>
                <a:spcPts val="0"/>
              </a:spcBef>
              <a:spcAft>
                <a:spcPts val="0"/>
              </a:spcAft>
              <a:buClr>
                <a:schemeClr val="lt1"/>
              </a:buClr>
              <a:buSzPts val="6000"/>
              <a:buFont typeface="DM Serif Display"/>
              <a:buNone/>
              <a:defRPr sz="6000">
                <a:solidFill>
                  <a:schemeClr val="lt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1188725" y="2851925"/>
            <a:ext cx="6766500" cy="15675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60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1pPr>
            <a:lvl2pPr marL="914400" lvl="1" indent="-330200" rtl="0">
              <a:lnSpc>
                <a:spcPct val="115000"/>
              </a:lnSpc>
              <a:spcBef>
                <a:spcPts val="0"/>
              </a:spcBef>
              <a:spcAft>
                <a:spcPts val="0"/>
              </a:spcAft>
              <a:buClr>
                <a:schemeClr val="dk2"/>
              </a:buClr>
              <a:buSzPts val="1600"/>
              <a:buFont typeface="Montserrat Light"/>
              <a:buChar char="-"/>
              <a:defRPr sz="1600">
                <a:solidFill>
                  <a:schemeClr val="lt1"/>
                </a:solidFill>
                <a:latin typeface="Montserrat Light"/>
                <a:ea typeface="Montserrat Light"/>
                <a:cs typeface="Montserrat Light"/>
                <a:sym typeface="Montserrat Light"/>
              </a:defRPr>
            </a:lvl2pPr>
            <a:lvl3pPr marL="1371600" lvl="2"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3pPr>
            <a:lvl4pPr marL="1828800" lvl="3"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4pPr>
            <a:lvl5pPr marL="2286000" lvl="4"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5pPr>
            <a:lvl6pPr marL="2743200" lvl="5"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6pPr>
            <a:lvl7pPr marL="3200400" lvl="6"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7pPr>
            <a:lvl8pPr marL="3657600" lvl="7"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8pPr>
            <a:lvl9pPr marL="4114800" lvl="8" indent="-330200" rtl="0">
              <a:lnSpc>
                <a:spcPct val="115000"/>
              </a:lnSpc>
              <a:spcBef>
                <a:spcPts val="0"/>
              </a:spcBef>
              <a:spcAft>
                <a:spcPts val="0"/>
              </a:spcAft>
              <a:buClr>
                <a:schemeClr val="accent2"/>
              </a:buClr>
              <a:buSzPts val="1600"/>
              <a:buFont typeface="Montserrat Light"/>
              <a:buChar char="■"/>
              <a:defRPr sz="1600">
                <a:solidFill>
                  <a:schemeClr val="lt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2"/>
                </a:solidFill>
                <a:latin typeface="DM Serif Display"/>
                <a:ea typeface="DM Serif Display"/>
                <a:cs typeface="DM Serif Display"/>
                <a:sym typeface="DM Serif Display"/>
              </a:defRPr>
            </a:lvl1pPr>
            <a:lvl2pPr lvl="1" algn="r" rtl="0">
              <a:buNone/>
              <a:defRPr sz="1300">
                <a:solidFill>
                  <a:schemeClr val="dk2"/>
                </a:solidFill>
                <a:latin typeface="DM Serif Display"/>
                <a:ea typeface="DM Serif Display"/>
                <a:cs typeface="DM Serif Display"/>
                <a:sym typeface="DM Serif Display"/>
              </a:defRPr>
            </a:lvl2pPr>
            <a:lvl3pPr lvl="2" algn="r" rtl="0">
              <a:buNone/>
              <a:defRPr sz="1300">
                <a:solidFill>
                  <a:schemeClr val="dk2"/>
                </a:solidFill>
                <a:latin typeface="DM Serif Display"/>
                <a:ea typeface="DM Serif Display"/>
                <a:cs typeface="DM Serif Display"/>
                <a:sym typeface="DM Serif Display"/>
              </a:defRPr>
            </a:lvl3pPr>
            <a:lvl4pPr lvl="3" algn="r" rtl="0">
              <a:buNone/>
              <a:defRPr sz="1300">
                <a:solidFill>
                  <a:schemeClr val="dk2"/>
                </a:solidFill>
                <a:latin typeface="DM Serif Display"/>
                <a:ea typeface="DM Serif Display"/>
                <a:cs typeface="DM Serif Display"/>
                <a:sym typeface="DM Serif Display"/>
              </a:defRPr>
            </a:lvl4pPr>
            <a:lvl5pPr lvl="4" algn="r" rtl="0">
              <a:buNone/>
              <a:defRPr sz="1300">
                <a:solidFill>
                  <a:schemeClr val="dk2"/>
                </a:solidFill>
                <a:latin typeface="DM Serif Display"/>
                <a:ea typeface="DM Serif Display"/>
                <a:cs typeface="DM Serif Display"/>
                <a:sym typeface="DM Serif Display"/>
              </a:defRPr>
            </a:lvl5pPr>
            <a:lvl6pPr lvl="5" algn="r" rtl="0">
              <a:buNone/>
              <a:defRPr sz="1300">
                <a:solidFill>
                  <a:schemeClr val="dk2"/>
                </a:solidFill>
                <a:latin typeface="DM Serif Display"/>
                <a:ea typeface="DM Serif Display"/>
                <a:cs typeface="DM Serif Display"/>
                <a:sym typeface="DM Serif Display"/>
              </a:defRPr>
            </a:lvl6pPr>
            <a:lvl7pPr lvl="6" algn="r" rtl="0">
              <a:buNone/>
              <a:defRPr sz="1300">
                <a:solidFill>
                  <a:schemeClr val="dk2"/>
                </a:solidFill>
                <a:latin typeface="DM Serif Display"/>
                <a:ea typeface="DM Serif Display"/>
                <a:cs typeface="DM Serif Display"/>
                <a:sym typeface="DM Serif Display"/>
              </a:defRPr>
            </a:lvl7pPr>
            <a:lvl8pPr lvl="7" algn="r" rtl="0">
              <a:buNone/>
              <a:defRPr sz="1300">
                <a:solidFill>
                  <a:schemeClr val="dk2"/>
                </a:solidFill>
                <a:latin typeface="DM Serif Display"/>
                <a:ea typeface="DM Serif Display"/>
                <a:cs typeface="DM Serif Display"/>
                <a:sym typeface="DM Serif Display"/>
              </a:defRPr>
            </a:lvl8pPr>
            <a:lvl9pPr lvl="8" algn="r" rtl="0">
              <a:buNone/>
              <a:defRPr sz="1300">
                <a:solidFill>
                  <a:schemeClr val="dk2"/>
                </a:solidFill>
                <a:latin typeface="DM Serif Display"/>
                <a:ea typeface="DM Serif Display"/>
                <a:cs typeface="DM Serif Display"/>
                <a:sym typeface="DM Serif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cnbc.com/2020/02/11/nba-using-artificial-intelligence-for-highlight-clips-this-all-star-game.html" TargetMode="External"/><Relationship Id="rId13" Type="http://schemas.openxmlformats.org/officeDocument/2006/relationships/hyperlink" Target="https://newsparent.com/sports-technology-market-2020-market-manufacturers-analysis-share-size-growth-outlookfuture-trends-and-research-report/" TargetMode="External"/><Relationship Id="rId3" Type="http://schemas.openxmlformats.org/officeDocument/2006/relationships/hyperlink" Target="https://machinelearningmastery.com/how-to-visualize-filters-and-feature-maps-in-convolutional-neural-networks/" TargetMode="External"/><Relationship Id="rId7" Type="http://schemas.openxmlformats.org/officeDocument/2006/relationships/hyperlink" Target="https://www.dailystar.co.uk/news/latest-news/digital-deepfake-presenter-unveiled-could-21513515" TargetMode="External"/><Relationship Id="rId12" Type="http://schemas.openxmlformats.org/officeDocument/2006/relationships/hyperlink" Target="https://towardsdatascience.com/scope-of-analytics-in-sports-world-37ed09c39860" TargetMode="External"/><Relationship Id="rId2" Type="http://schemas.openxmlformats.org/officeDocument/2006/relationships/hyperlink" Target="https://www2.deloitte.com/content/dam/Deloitte/us/Documents/consumer-business/us-cb-internet-of-things-sports.pdf" TargetMode="External"/><Relationship Id="rId1" Type="http://schemas.openxmlformats.org/officeDocument/2006/relationships/slideLayout" Target="../slideLayouts/slideLayout2.xml"/><Relationship Id="rId6" Type="http://schemas.openxmlformats.org/officeDocument/2006/relationships/hyperlink" Target="https://www.usine-digitale.fr/article/la-nfl-et-amazon-web-services-s-associent-pour-prevenir-les-commotions-cerebrales-des-joueurs.N911009" TargetMode="External"/><Relationship Id="rId11" Type="http://schemas.openxmlformats.org/officeDocument/2006/relationships/hyperlink" Target="https://en.wikipedia.org/wiki/Sports_analytics" TargetMode="External"/><Relationship Id="rId5" Type="http://schemas.openxmlformats.org/officeDocument/2006/relationships/hyperlink" Target="https://www.csee.umbc.edu/~hpirsiav/quality.html" TargetMode="External"/><Relationship Id="rId10" Type="http://schemas.openxmlformats.org/officeDocument/2006/relationships/hyperlink" Target="https://www.forbes.com/sites/cognitiveworld/2019/03/15/heres-how-ai-will-change-the-world-of-sports/#5bbf732556be" TargetMode="External"/><Relationship Id="rId4" Type="http://schemas.openxmlformats.org/officeDocument/2006/relationships/hyperlink" Target="https://blogs.nvidia.com/blog/2017/05/18/nascar-safety/" TargetMode="External"/><Relationship Id="rId9" Type="http://schemas.openxmlformats.org/officeDocument/2006/relationships/hyperlink" Target="https://emerj.com/ai-sector-overviews/artificial-intelligence-in-sports/" TargetMode="External"/><Relationship Id="rId14" Type="http://schemas.openxmlformats.org/officeDocument/2006/relationships/hyperlink" Target="https://www.sportbusiness.com/news/wsc-sports-partners-with-fivb-to-deliver-ai-driven-video-cont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ideo" Target="https://player.vimeo.com/video/119193860?app_id=122963" TargetMode="Externa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ctrTitle"/>
          </p:nvPr>
        </p:nvSpPr>
        <p:spPr>
          <a:xfrm>
            <a:off x="272902" y="77973"/>
            <a:ext cx="9055396" cy="3286179"/>
          </a:xfrm>
          <a:prstGeom prst="rect">
            <a:avLst/>
          </a:prstGeom>
        </p:spPr>
        <p:txBody>
          <a:bodyPr spcFirstLastPara="1" wrap="square" lIns="0" tIns="0" rIns="0" bIns="0" anchor="b" anchorCtr="0">
            <a:noAutofit/>
          </a:bodyPr>
          <a:lstStyle/>
          <a:p>
            <a:pPr lvl="0"/>
            <a:r>
              <a:rPr lang="fr-FR" dirty="0"/>
              <a:t>Les innovations </a:t>
            </a:r>
            <a:r>
              <a:rPr lang="fr-FR" dirty="0">
                <a:solidFill>
                  <a:schemeClr val="accent6"/>
                </a:solidFill>
              </a:rPr>
              <a:t>technologiques </a:t>
            </a:r>
            <a:r>
              <a:rPr lang="fr-FR" dirty="0"/>
              <a:t>au service du</a:t>
            </a:r>
            <a:r>
              <a:rPr lang="fr-FR" dirty="0">
                <a:solidFill>
                  <a:schemeClr val="accent6"/>
                </a:solidFill>
              </a:rPr>
              <a:t> sport</a:t>
            </a:r>
            <a:endParaRPr dirty="0">
              <a:solidFill>
                <a:schemeClr val="accent6"/>
              </a:solidFill>
            </a:endParaRPr>
          </a:p>
        </p:txBody>
      </p:sp>
      <p:sp>
        <p:nvSpPr>
          <p:cNvPr id="2" name="TextBox 1">
            <a:extLst>
              <a:ext uri="{FF2B5EF4-FFF2-40B4-BE49-F238E27FC236}">
                <a16:creationId xmlns:a16="http://schemas.microsoft.com/office/drawing/2014/main" id="{FAAE66D2-699E-4A07-A60D-70DD5A518A89}"/>
              </a:ext>
            </a:extLst>
          </p:cNvPr>
          <p:cNvSpPr txBox="1"/>
          <p:nvPr/>
        </p:nvSpPr>
        <p:spPr>
          <a:xfrm>
            <a:off x="4231758" y="3246474"/>
            <a:ext cx="4572000" cy="1631216"/>
          </a:xfrm>
          <a:prstGeom prst="rect">
            <a:avLst/>
          </a:prstGeom>
          <a:noFill/>
        </p:spPr>
        <p:txBody>
          <a:bodyPr wrap="square" rtlCol="0">
            <a:spAutoFit/>
          </a:bodyPr>
          <a:lstStyle/>
          <a:p>
            <a:r>
              <a:rPr lang="en-US" sz="2000" dirty="0">
                <a:solidFill>
                  <a:schemeClr val="bg1"/>
                </a:solidFill>
              </a:rPr>
              <a:t>S9 MOS 4.4 </a:t>
            </a:r>
          </a:p>
          <a:p>
            <a:endParaRPr lang="en-US" sz="2000" dirty="0">
              <a:solidFill>
                <a:schemeClr val="bg1"/>
              </a:solidFill>
            </a:endParaRPr>
          </a:p>
          <a:p>
            <a:r>
              <a:rPr lang="en-US" sz="2000" dirty="0">
                <a:solidFill>
                  <a:schemeClr val="bg1"/>
                </a:solidFill>
              </a:rPr>
              <a:t>Ranganath </a:t>
            </a:r>
            <a:r>
              <a:rPr lang="en-US" sz="2000" dirty="0" err="1">
                <a:solidFill>
                  <a:schemeClr val="bg1"/>
                </a:solidFill>
              </a:rPr>
              <a:t>Vaikuntham</a:t>
            </a:r>
            <a:endParaRPr lang="en-US" sz="2000" dirty="0">
              <a:solidFill>
                <a:schemeClr val="bg1"/>
              </a:solidFill>
            </a:endParaRPr>
          </a:p>
          <a:p>
            <a:r>
              <a:rPr lang="en-US" sz="2000" dirty="0">
                <a:solidFill>
                  <a:schemeClr val="bg1"/>
                </a:solidFill>
              </a:rPr>
              <a:t>28/02/2020</a:t>
            </a:r>
          </a:p>
          <a:p>
            <a:endParaRPr lang="fr-FR"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491244" y="4718504"/>
            <a:ext cx="2268128"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Computer</a:t>
            </a:r>
            <a:r>
              <a:rPr lang="en-US" sz="2000" dirty="0"/>
              <a:t> vision</a:t>
            </a:r>
            <a:endParaRPr sz="2000"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86953"/>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Case Study - Points techniques – NASCAR crash prevention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BDC7D8D-2C0C-469D-9BD5-B520D2831E05}"/>
              </a:ext>
            </a:extLst>
          </p:cNvPr>
          <p:cNvSpPr txBox="1"/>
          <p:nvPr/>
        </p:nvSpPr>
        <p:spPr>
          <a:xfrm>
            <a:off x="102369" y="1071753"/>
            <a:ext cx="5341501" cy="2893100"/>
          </a:xfrm>
          <a:prstGeom prst="rect">
            <a:avLst/>
          </a:prstGeom>
          <a:noFill/>
        </p:spPr>
        <p:txBody>
          <a:bodyPr wrap="square" rtlCol="0">
            <a:spAutoFit/>
          </a:bodyPr>
          <a:lstStyle/>
          <a:p>
            <a:r>
              <a:rPr lang="en-US" dirty="0">
                <a:solidFill>
                  <a:schemeClr val="bg1"/>
                </a:solidFill>
              </a:rPr>
              <a:t>But: </a:t>
            </a:r>
            <a:r>
              <a:rPr lang="en-US" dirty="0" err="1">
                <a:solidFill>
                  <a:schemeClr val="bg1"/>
                </a:solidFill>
              </a:rPr>
              <a:t>Reduire</a:t>
            </a:r>
            <a:r>
              <a:rPr lang="en-US" dirty="0">
                <a:solidFill>
                  <a:schemeClr val="bg1"/>
                </a:solidFill>
              </a:rPr>
              <a:t> les </a:t>
            </a:r>
            <a:r>
              <a:rPr lang="en-US" dirty="0" err="1">
                <a:solidFill>
                  <a:schemeClr val="bg1"/>
                </a:solidFill>
              </a:rPr>
              <a:t>nombres</a:t>
            </a:r>
            <a:r>
              <a:rPr lang="en-US" dirty="0">
                <a:solidFill>
                  <a:schemeClr val="bg1"/>
                </a:solidFill>
              </a:rPr>
              <a:t> des accidents </a:t>
            </a:r>
          </a:p>
          <a:p>
            <a:endParaRPr lang="en-US" dirty="0">
              <a:solidFill>
                <a:schemeClr val="bg1"/>
              </a:solidFill>
            </a:endParaRPr>
          </a:p>
          <a:p>
            <a:r>
              <a:rPr lang="en-US" dirty="0">
                <a:solidFill>
                  <a:schemeClr val="bg1"/>
                </a:solidFill>
              </a:rPr>
              <a:t>Identification des voitures </a:t>
            </a:r>
            <a:r>
              <a:rPr lang="en-US" dirty="0" err="1">
                <a:solidFill>
                  <a:schemeClr val="bg1"/>
                </a:solidFill>
              </a:rPr>
              <a:t>en</a:t>
            </a:r>
            <a:r>
              <a:rPr lang="en-US" dirty="0">
                <a:solidFill>
                  <a:schemeClr val="bg1"/>
                </a:solidFill>
              </a:rPr>
              <a:t> temps reel pendant le course.</a:t>
            </a:r>
          </a:p>
          <a:p>
            <a:r>
              <a:rPr lang="en-US" dirty="0">
                <a:solidFill>
                  <a:schemeClr val="bg1"/>
                </a:solidFill>
              </a:rPr>
              <a:t>avec des </a:t>
            </a:r>
            <a:r>
              <a:rPr lang="en-US" dirty="0" err="1">
                <a:solidFill>
                  <a:schemeClr val="bg1"/>
                </a:solidFill>
              </a:rPr>
              <a:t>Resaux</a:t>
            </a:r>
            <a:r>
              <a:rPr lang="en-US" dirty="0">
                <a:solidFill>
                  <a:schemeClr val="bg1"/>
                </a:solidFill>
              </a:rPr>
              <a:t> de </a:t>
            </a:r>
            <a:r>
              <a:rPr lang="en-US" dirty="0" err="1">
                <a:solidFill>
                  <a:schemeClr val="bg1"/>
                </a:solidFill>
              </a:rPr>
              <a:t>Neurones</a:t>
            </a:r>
            <a:endParaRPr lang="en-US" dirty="0">
              <a:solidFill>
                <a:schemeClr val="bg1"/>
              </a:solidFill>
            </a:endParaRPr>
          </a:p>
          <a:p>
            <a:endParaRPr lang="en-US" dirty="0">
              <a:solidFill>
                <a:schemeClr val="bg1"/>
              </a:solidFill>
            </a:endParaRPr>
          </a:p>
          <a:p>
            <a:r>
              <a:rPr lang="en-US" dirty="0">
                <a:solidFill>
                  <a:schemeClr val="bg1"/>
                </a:solidFill>
              </a:rPr>
              <a:t>- Ponderations </a:t>
            </a:r>
            <a:r>
              <a:rPr lang="en-US" dirty="0" err="1">
                <a:solidFill>
                  <a:schemeClr val="bg1"/>
                </a:solidFill>
              </a:rPr>
              <a:t>accordé</a:t>
            </a:r>
            <a:r>
              <a:rPr lang="en-US" dirty="0">
                <a:solidFill>
                  <a:schemeClr val="bg1"/>
                </a:solidFill>
              </a:rPr>
              <a:t> aux features par le Reseau.</a:t>
            </a:r>
          </a:p>
          <a:p>
            <a:r>
              <a:rPr lang="en-US" dirty="0">
                <a:solidFill>
                  <a:schemeClr val="bg1"/>
                </a:solidFill>
              </a:rPr>
              <a:t>-  Le sortie du Features maps </a:t>
            </a:r>
            <a:r>
              <a:rPr lang="en-US" dirty="0" err="1">
                <a:solidFill>
                  <a:schemeClr val="bg1"/>
                </a:solidFill>
              </a:rPr>
              <a:t>est</a:t>
            </a:r>
            <a:r>
              <a:rPr lang="en-US" dirty="0">
                <a:solidFill>
                  <a:schemeClr val="bg1"/>
                </a:solidFill>
              </a:rPr>
              <a:t> </a:t>
            </a:r>
            <a:r>
              <a:rPr lang="en-US" dirty="0" err="1">
                <a:solidFill>
                  <a:schemeClr val="bg1"/>
                </a:solidFill>
              </a:rPr>
              <a:t>affich</a:t>
            </a:r>
            <a:r>
              <a:rPr lang="fr-FR" dirty="0">
                <a:solidFill>
                  <a:schemeClr val="bg1"/>
                </a:solidFill>
              </a:rPr>
              <a:t>é</a:t>
            </a:r>
            <a:r>
              <a:rPr lang="en-US" dirty="0">
                <a:solidFill>
                  <a:schemeClr val="bg1"/>
                </a:solidFill>
              </a:rPr>
              <a:t>.</a:t>
            </a:r>
          </a:p>
          <a:p>
            <a:endParaRPr lang="en-US" dirty="0">
              <a:solidFill>
                <a:schemeClr val="bg1"/>
              </a:solidFill>
            </a:endParaRPr>
          </a:p>
          <a:p>
            <a:endParaRPr lang="en-US"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pic>
        <p:nvPicPr>
          <p:cNvPr id="4098" name="Picture 2" descr="ARGO AI inspecting the neural network">
            <a:extLst>
              <a:ext uri="{FF2B5EF4-FFF2-40B4-BE49-F238E27FC236}">
                <a16:creationId xmlns:a16="http://schemas.microsoft.com/office/drawing/2014/main" id="{37D358BD-A6C0-42E8-9503-B6E21E03CF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8" t="14519" r="4026" b="6664"/>
          <a:stretch/>
        </p:blipFill>
        <p:spPr bwMode="auto">
          <a:xfrm>
            <a:off x="5443870" y="730963"/>
            <a:ext cx="3395330" cy="18990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nter image description here">
            <a:extLst>
              <a:ext uri="{FF2B5EF4-FFF2-40B4-BE49-F238E27FC236}">
                <a16:creationId xmlns:a16="http://schemas.microsoft.com/office/drawing/2014/main" id="{573D017B-0E1B-49F5-8B55-87BDC48DC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69" y="2854029"/>
            <a:ext cx="6096000"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77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Automated</a:t>
            </a:r>
            <a:r>
              <a:rPr lang="en-US" dirty="0"/>
              <a:t> journalism </a:t>
            </a:r>
            <a:endParaRPr sz="7200" dirty="0"/>
          </a:p>
        </p:txBody>
      </p:sp>
      <p:sp>
        <p:nvSpPr>
          <p:cNvPr id="111" name="Google Shape;111;p22"/>
          <p:cNvSpPr txBox="1">
            <a:spLocks noGrp="1"/>
          </p:cNvSpPr>
          <p:nvPr>
            <p:ph type="subTitle" idx="4294967295"/>
          </p:nvPr>
        </p:nvSpPr>
        <p:spPr>
          <a:xfrm>
            <a:off x="226829" y="1438940"/>
            <a:ext cx="3636334" cy="343077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err="1"/>
              <a:t>What</a:t>
            </a:r>
            <a:r>
              <a:rPr lang="fr-FR" dirty="0"/>
              <a:t> </a:t>
            </a:r>
            <a:r>
              <a:rPr lang="fr-FR" dirty="0" err="1"/>
              <a:t>is</a:t>
            </a:r>
            <a:r>
              <a:rPr lang="fr-FR" dirty="0"/>
              <a:t> </a:t>
            </a:r>
            <a:r>
              <a:rPr lang="fr-FR" dirty="0" err="1"/>
              <a:t>automated</a:t>
            </a:r>
            <a:r>
              <a:rPr lang="fr-FR" dirty="0"/>
              <a:t> </a:t>
            </a:r>
            <a:r>
              <a:rPr lang="fr-FR" dirty="0" err="1"/>
              <a:t>journalism</a:t>
            </a:r>
            <a:r>
              <a:rPr lang="fr-FR" dirty="0"/>
              <a:t>?</a:t>
            </a:r>
          </a:p>
          <a:p>
            <a:pPr marL="285750" lvl="0" indent="-285750">
              <a:buFontTx/>
              <a:buChar char="-"/>
            </a:pPr>
            <a:r>
              <a:rPr lang="fr-FR" dirty="0" err="1"/>
              <a:t>Algorithmic</a:t>
            </a:r>
            <a:r>
              <a:rPr lang="fr-FR" dirty="0"/>
              <a:t> </a:t>
            </a:r>
            <a:r>
              <a:rPr lang="fr-FR" dirty="0" err="1"/>
              <a:t>journalism</a:t>
            </a:r>
            <a:r>
              <a:rPr lang="fr-FR" dirty="0"/>
              <a:t> ou robot </a:t>
            </a:r>
            <a:r>
              <a:rPr lang="fr-FR" dirty="0" err="1"/>
              <a:t>journalism</a:t>
            </a:r>
            <a:endParaRPr lang="fr-FR" dirty="0"/>
          </a:p>
          <a:p>
            <a:pPr marL="0" lvl="0" indent="0">
              <a:buNone/>
            </a:pPr>
            <a:r>
              <a:rPr lang="fr-FR" dirty="0"/>
              <a:t>-   </a:t>
            </a:r>
            <a:r>
              <a:rPr lang="fr-FR" dirty="0" err="1"/>
              <a:t>Intreprétation</a:t>
            </a:r>
            <a:r>
              <a:rPr lang="fr-FR" dirty="0"/>
              <a:t>, organisation et présentation des donnes dans un façon lisible par l’humain. </a:t>
            </a:r>
          </a:p>
          <a:p>
            <a:pPr marL="0" lvl="0" indent="0">
              <a:buNone/>
            </a:pPr>
            <a:endParaRPr lang="fr-FR" dirty="0"/>
          </a:p>
          <a:p>
            <a:pPr marL="285750" lvl="0" indent="-285750">
              <a:buFontTx/>
              <a:buChar char="-"/>
            </a:pPr>
            <a:r>
              <a:rPr lang="fr-FR" dirty="0"/>
              <a:t>Avantages principales:</a:t>
            </a:r>
          </a:p>
          <a:p>
            <a:pPr marL="285750" lvl="0" indent="-285750">
              <a:buFontTx/>
              <a:buChar char="-"/>
            </a:pPr>
            <a:r>
              <a:rPr lang="fr-FR" dirty="0"/>
              <a:t>Vitesse  : 150-300 articles , préparation des donnes, chiffres </a:t>
            </a:r>
          </a:p>
          <a:p>
            <a:pPr marL="285750" lvl="0" indent="-285750">
              <a:buFontTx/>
              <a:buChar char="-"/>
            </a:pPr>
            <a:r>
              <a:rPr lang="fr-FR" dirty="0"/>
              <a:t>Cout - moins</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7" name="Picture 6">
            <a:extLst>
              <a:ext uri="{FF2B5EF4-FFF2-40B4-BE49-F238E27FC236}">
                <a16:creationId xmlns:a16="http://schemas.microsoft.com/office/drawing/2014/main" id="{42459E3B-3D8D-4844-AE29-08EBA82B5F5D}"/>
              </a:ext>
            </a:extLst>
          </p:cNvPr>
          <p:cNvPicPr>
            <a:picLocks noChangeAspect="1"/>
          </p:cNvPicPr>
          <p:nvPr/>
        </p:nvPicPr>
        <p:blipFill>
          <a:blip r:embed="rId3"/>
          <a:stretch>
            <a:fillRect/>
          </a:stretch>
        </p:blipFill>
        <p:spPr>
          <a:xfrm>
            <a:off x="4467887" y="2175366"/>
            <a:ext cx="3500438" cy="1967079"/>
          </a:xfrm>
          <a:prstGeom prst="rect">
            <a:avLst/>
          </a:prstGeom>
        </p:spPr>
      </p:pic>
    </p:spTree>
    <p:extLst>
      <p:ext uri="{BB962C8B-B14F-4D97-AF65-F5344CB8AC3E}">
        <p14:creationId xmlns:p14="http://schemas.microsoft.com/office/powerpoint/2010/main" val="2661019415"/>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056427" y="4694320"/>
            <a:ext cx="4695913"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Wearable</a:t>
            </a:r>
            <a:r>
              <a:rPr lang="en-US" sz="2000" dirty="0"/>
              <a:t> tech and IOT</a:t>
            </a:r>
            <a:endParaRPr sz="2000" dirty="0"/>
          </a:p>
        </p:txBody>
      </p:sp>
      <p:sp>
        <p:nvSpPr>
          <p:cNvPr id="111" name="Google Shape;111;p22"/>
          <p:cNvSpPr txBox="1">
            <a:spLocks noGrp="1"/>
          </p:cNvSpPr>
          <p:nvPr>
            <p:ph type="subTitle" idx="4294967295"/>
          </p:nvPr>
        </p:nvSpPr>
        <p:spPr>
          <a:xfrm>
            <a:off x="418213" y="3081438"/>
            <a:ext cx="7605824"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Notable Exemple : NY times journal pendant l’</a:t>
            </a:r>
            <a:r>
              <a:rPr lang="fr-FR" dirty="0" err="1"/>
              <a:t>Olympics</a:t>
            </a:r>
            <a:r>
              <a:rPr lang="fr-FR" dirty="0"/>
              <a:t> de Rio 2016.</a:t>
            </a:r>
          </a:p>
          <a:p>
            <a:pPr marL="0" lvl="0" indent="0" algn="l" rtl="0">
              <a:spcBef>
                <a:spcPts val="600"/>
              </a:spcBef>
              <a:spcAft>
                <a:spcPts val="0"/>
              </a:spcAft>
              <a:buNone/>
            </a:pPr>
            <a:r>
              <a:rPr lang="fr-FR" dirty="0"/>
              <a:t>- Plusieurs articles au même temps sur beaucoup des évènements</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sz="2000" dirty="0"/>
              <a:t>Points techniques – comment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326DC902-A13C-4508-BEB5-9B40E53B3B72}"/>
              </a:ext>
            </a:extLst>
          </p:cNvPr>
          <p:cNvSpPr txBox="1"/>
          <p:nvPr/>
        </p:nvSpPr>
        <p:spPr>
          <a:xfrm>
            <a:off x="0" y="1886369"/>
            <a:ext cx="2866129" cy="584775"/>
          </a:xfrm>
          <a:prstGeom prst="rect">
            <a:avLst/>
          </a:prstGeom>
          <a:noFill/>
        </p:spPr>
        <p:txBody>
          <a:bodyPr wrap="square" rtlCol="0">
            <a:spAutoFit/>
          </a:bodyPr>
          <a:lstStyle/>
          <a:p>
            <a:r>
              <a:rPr lang="en-US" sz="1600" dirty="0">
                <a:solidFill>
                  <a:srgbClr val="FFFF00"/>
                </a:solidFill>
              </a:rPr>
              <a:t>Web Scraping + Information Retrieval from other sources</a:t>
            </a:r>
            <a:endParaRPr lang="fr-FR" sz="1600" dirty="0">
              <a:solidFill>
                <a:srgbClr val="FFFF00"/>
              </a:solidFill>
            </a:endParaRPr>
          </a:p>
        </p:txBody>
      </p:sp>
      <p:sp>
        <p:nvSpPr>
          <p:cNvPr id="15" name="TextBox 14">
            <a:extLst>
              <a:ext uri="{FF2B5EF4-FFF2-40B4-BE49-F238E27FC236}">
                <a16:creationId xmlns:a16="http://schemas.microsoft.com/office/drawing/2014/main" id="{20825296-EFBA-4358-9B57-70043A042701}"/>
              </a:ext>
            </a:extLst>
          </p:cNvPr>
          <p:cNvSpPr txBox="1"/>
          <p:nvPr/>
        </p:nvSpPr>
        <p:spPr>
          <a:xfrm>
            <a:off x="3073137" y="1886368"/>
            <a:ext cx="2866129" cy="584775"/>
          </a:xfrm>
          <a:prstGeom prst="rect">
            <a:avLst/>
          </a:prstGeom>
          <a:noFill/>
        </p:spPr>
        <p:txBody>
          <a:bodyPr wrap="square" rtlCol="0">
            <a:spAutoFit/>
          </a:bodyPr>
          <a:lstStyle/>
          <a:p>
            <a:r>
              <a:rPr lang="en-US" sz="1600" dirty="0">
                <a:solidFill>
                  <a:srgbClr val="FFFF00"/>
                </a:solidFill>
              </a:rPr>
              <a:t>Tools to handle Big Data – Hadoop, Spark etc.</a:t>
            </a:r>
            <a:endParaRPr lang="fr-FR" sz="1600" dirty="0">
              <a:solidFill>
                <a:srgbClr val="FFFF00"/>
              </a:solidFill>
            </a:endParaRPr>
          </a:p>
        </p:txBody>
      </p:sp>
      <p:sp>
        <p:nvSpPr>
          <p:cNvPr id="17" name="TextBox 16">
            <a:extLst>
              <a:ext uri="{FF2B5EF4-FFF2-40B4-BE49-F238E27FC236}">
                <a16:creationId xmlns:a16="http://schemas.microsoft.com/office/drawing/2014/main" id="{553F9174-1A06-43A9-9797-6AE2C2F04661}"/>
              </a:ext>
            </a:extLst>
          </p:cNvPr>
          <p:cNvSpPr txBox="1"/>
          <p:nvPr/>
        </p:nvSpPr>
        <p:spPr>
          <a:xfrm>
            <a:off x="6146274" y="1966750"/>
            <a:ext cx="2866129" cy="338554"/>
          </a:xfrm>
          <a:prstGeom prst="rect">
            <a:avLst/>
          </a:prstGeom>
          <a:noFill/>
        </p:spPr>
        <p:txBody>
          <a:bodyPr wrap="square" rtlCol="0">
            <a:spAutoFit/>
          </a:bodyPr>
          <a:lstStyle/>
          <a:p>
            <a:r>
              <a:rPr lang="en-US" sz="1600" dirty="0">
                <a:solidFill>
                  <a:srgbClr val="FFFF00"/>
                </a:solidFill>
              </a:rPr>
              <a:t>Natural Language Generation</a:t>
            </a:r>
            <a:endParaRPr lang="fr-FR" sz="1600" dirty="0">
              <a:solidFill>
                <a:srgbClr val="FFFF00"/>
              </a:solidFill>
            </a:endParaRPr>
          </a:p>
        </p:txBody>
      </p:sp>
      <p:sp>
        <p:nvSpPr>
          <p:cNvPr id="18" name="Arrow: Right 17">
            <a:extLst>
              <a:ext uri="{FF2B5EF4-FFF2-40B4-BE49-F238E27FC236}">
                <a16:creationId xmlns:a16="http://schemas.microsoft.com/office/drawing/2014/main" id="{3E929E1F-01A3-46A1-A53A-F2DA48DFF8C6}"/>
              </a:ext>
            </a:extLst>
          </p:cNvPr>
          <p:cNvSpPr/>
          <p:nvPr/>
        </p:nvSpPr>
        <p:spPr>
          <a:xfrm>
            <a:off x="5698656" y="2115501"/>
            <a:ext cx="344114" cy="14885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Cross 3">
            <a:extLst>
              <a:ext uri="{FF2B5EF4-FFF2-40B4-BE49-F238E27FC236}">
                <a16:creationId xmlns:a16="http://schemas.microsoft.com/office/drawing/2014/main" id="{2AE17DB1-7DBD-433E-91CF-933850CE609F}"/>
              </a:ext>
            </a:extLst>
          </p:cNvPr>
          <p:cNvSpPr/>
          <p:nvPr/>
        </p:nvSpPr>
        <p:spPr>
          <a:xfrm>
            <a:off x="2748251" y="2038846"/>
            <a:ext cx="301584" cy="302165"/>
          </a:xfrm>
          <a:prstGeom prst="plus">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5">
                  <a:lumMod val="40000"/>
                  <a:lumOff val="60000"/>
                </a:schemeClr>
              </a:solidFill>
            </a:endParaRPr>
          </a:p>
        </p:txBody>
      </p:sp>
    </p:spTree>
    <p:extLst>
      <p:ext uri="{BB962C8B-B14F-4D97-AF65-F5344CB8AC3E}">
        <p14:creationId xmlns:p14="http://schemas.microsoft.com/office/powerpoint/2010/main" val="1655941258"/>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Wearable</a:t>
            </a:r>
            <a:r>
              <a:rPr lang="en-US" dirty="0"/>
              <a:t> tech et IOT</a:t>
            </a:r>
            <a:endParaRPr sz="7200" dirty="0"/>
          </a:p>
        </p:txBody>
      </p:sp>
      <p:sp>
        <p:nvSpPr>
          <p:cNvPr id="111" name="Google Shape;111;p22"/>
          <p:cNvSpPr txBox="1">
            <a:spLocks noGrp="1"/>
          </p:cNvSpPr>
          <p:nvPr>
            <p:ph type="subTitle" idx="4294967295"/>
          </p:nvPr>
        </p:nvSpPr>
        <p:spPr>
          <a:xfrm>
            <a:off x="219740" y="1233378"/>
            <a:ext cx="8413897" cy="338115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Définition: IOT et wearable tech</a:t>
            </a:r>
          </a:p>
          <a:p>
            <a:pPr marL="0" lvl="0" indent="0" algn="l" rtl="0">
              <a:spcBef>
                <a:spcPts val="600"/>
              </a:spcBef>
              <a:spcAft>
                <a:spcPts val="0"/>
              </a:spcAft>
              <a:buNone/>
            </a:pPr>
            <a:r>
              <a:rPr lang="fr-FR" dirty="0"/>
              <a:t>- IOT – Internet des objets </a:t>
            </a:r>
          </a:p>
          <a:p>
            <a:pPr marL="285750" lvl="0" indent="-285750" algn="l" rtl="0">
              <a:spcBef>
                <a:spcPts val="600"/>
              </a:spcBef>
              <a:spcAft>
                <a:spcPts val="0"/>
              </a:spcAft>
              <a:buFontTx/>
              <a:buChar char="-"/>
            </a:pPr>
            <a:r>
              <a:rPr lang="fr-FR" dirty="0"/>
              <a:t>Réseaux des objets varié</a:t>
            </a:r>
            <a:r>
              <a:rPr lang="en-US" dirty="0"/>
              <a:t>s connect</a:t>
            </a:r>
            <a:r>
              <a:rPr lang="fr-FR" dirty="0"/>
              <a:t>é</a:t>
            </a:r>
            <a:r>
              <a:rPr lang="en-US" dirty="0"/>
              <a:t>s  </a:t>
            </a:r>
          </a:p>
          <a:p>
            <a:pPr marL="285750" lvl="0" indent="-285750" algn="l" rtl="0">
              <a:spcBef>
                <a:spcPts val="600"/>
              </a:spcBef>
              <a:spcAft>
                <a:spcPts val="0"/>
              </a:spcAft>
              <a:buFontTx/>
              <a:buChar char="-"/>
            </a:pPr>
            <a:r>
              <a:rPr lang="en-US" dirty="0"/>
              <a:t>Wearable tech: </a:t>
            </a:r>
            <a:r>
              <a:rPr lang="fr-FR" dirty="0"/>
              <a:t>capteurs</a:t>
            </a:r>
            <a:r>
              <a:rPr lang="en-US" dirty="0"/>
              <a:t> dans les </a:t>
            </a:r>
            <a:r>
              <a:rPr lang="fr-FR" dirty="0"/>
              <a:t>appareils</a:t>
            </a:r>
            <a:r>
              <a:rPr lang="en-US" dirty="0"/>
              <a:t> sur le corps</a:t>
            </a:r>
            <a:endParaRPr lang="fr-FR" dirty="0"/>
          </a:p>
          <a:p>
            <a:pPr marL="285750" lvl="0" indent="-285750" algn="l" rtl="0">
              <a:spcBef>
                <a:spcPts val="600"/>
              </a:spcBef>
              <a:spcAft>
                <a:spcPts val="0"/>
              </a:spcAft>
              <a:buFontTx/>
              <a:buChar char="-"/>
            </a:pPr>
            <a:endParaRPr lang="fr-FR" dirty="0"/>
          </a:p>
          <a:p>
            <a:pPr marL="0" lvl="0" indent="0" algn="l" rtl="0">
              <a:spcBef>
                <a:spcPts val="600"/>
              </a:spcBef>
              <a:spcAft>
                <a:spcPts val="0"/>
              </a:spcAft>
              <a:buNone/>
            </a:pPr>
            <a:r>
              <a:rPr lang="fr-FR" dirty="0"/>
              <a:t>Différents domaines d’usage :</a:t>
            </a: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8EB808FC-C5D6-4614-A423-DAE34FA207CF}"/>
              </a:ext>
            </a:extLst>
          </p:cNvPr>
          <p:cNvPicPr>
            <a:picLocks noChangeAspect="1"/>
          </p:cNvPicPr>
          <p:nvPr/>
        </p:nvPicPr>
        <p:blipFill>
          <a:blip r:embed="rId3"/>
          <a:stretch>
            <a:fillRect/>
          </a:stretch>
        </p:blipFill>
        <p:spPr>
          <a:xfrm>
            <a:off x="652261" y="3698206"/>
            <a:ext cx="7201524" cy="975445"/>
          </a:xfrm>
          <a:prstGeom prst="rect">
            <a:avLst/>
          </a:prstGeom>
        </p:spPr>
      </p:pic>
      <p:pic>
        <p:nvPicPr>
          <p:cNvPr id="5" name="Picture 4">
            <a:extLst>
              <a:ext uri="{FF2B5EF4-FFF2-40B4-BE49-F238E27FC236}">
                <a16:creationId xmlns:a16="http://schemas.microsoft.com/office/drawing/2014/main" id="{60DC9D4F-A5E4-4D0B-9F08-D4B569B66030}"/>
              </a:ext>
            </a:extLst>
          </p:cNvPr>
          <p:cNvPicPr>
            <a:picLocks noChangeAspect="1"/>
          </p:cNvPicPr>
          <p:nvPr/>
        </p:nvPicPr>
        <p:blipFill>
          <a:blip r:embed="rId4"/>
          <a:stretch>
            <a:fillRect/>
          </a:stretch>
        </p:blipFill>
        <p:spPr>
          <a:xfrm>
            <a:off x="6702076" y="1445294"/>
            <a:ext cx="2209992" cy="1981372"/>
          </a:xfrm>
          <a:prstGeom prst="rect">
            <a:avLst/>
          </a:prstGeom>
        </p:spPr>
      </p:pic>
    </p:spTree>
    <p:extLst>
      <p:ext uri="{BB962C8B-B14F-4D97-AF65-F5344CB8AC3E}">
        <p14:creationId xmlns:p14="http://schemas.microsoft.com/office/powerpoint/2010/main" val="2138802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2113E9-D510-4A0D-A7F5-DB0853929F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TextBox 2">
            <a:extLst>
              <a:ext uri="{FF2B5EF4-FFF2-40B4-BE49-F238E27FC236}">
                <a16:creationId xmlns:a16="http://schemas.microsoft.com/office/drawing/2014/main" id="{000F784D-1D8C-4894-A6A8-49E37CFDCD8F}"/>
              </a:ext>
            </a:extLst>
          </p:cNvPr>
          <p:cNvSpPr txBox="1"/>
          <p:nvPr/>
        </p:nvSpPr>
        <p:spPr>
          <a:xfrm>
            <a:off x="262763" y="510363"/>
            <a:ext cx="3820633" cy="677108"/>
          </a:xfrm>
          <a:prstGeom prst="rect">
            <a:avLst/>
          </a:prstGeom>
          <a:noFill/>
        </p:spPr>
        <p:txBody>
          <a:bodyPr wrap="square" rtlCol="0">
            <a:spAutoFit/>
          </a:bodyPr>
          <a:lstStyle/>
          <a:p>
            <a:r>
              <a:rPr lang="fr-FR" sz="2400" dirty="0">
                <a:solidFill>
                  <a:schemeClr val="bg1"/>
                </a:solidFill>
              </a:rPr>
              <a:t>Exemples en pratique</a:t>
            </a:r>
            <a:endParaRPr lang="fr-FR" dirty="0">
              <a:solidFill>
                <a:schemeClr val="bg1"/>
              </a:solidFill>
            </a:endParaRPr>
          </a:p>
          <a:p>
            <a:endParaRPr lang="fr-FR" dirty="0">
              <a:solidFill>
                <a:schemeClr val="bg1"/>
              </a:solidFill>
            </a:endParaRPr>
          </a:p>
        </p:txBody>
      </p:sp>
      <p:pic>
        <p:nvPicPr>
          <p:cNvPr id="6146" name="Picture 2" descr="La NFL et Amazon Web Services s'associent pour prévenir les commotions cérébrales des joueurs">
            <a:extLst>
              <a:ext uri="{FF2B5EF4-FFF2-40B4-BE49-F238E27FC236}">
                <a16:creationId xmlns:a16="http://schemas.microsoft.com/office/drawing/2014/main" id="{D5BED358-FED9-4874-85E3-D7E44C4F7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6069"/>
            <a:ext cx="3065653" cy="20370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79A790-7FC2-4BE1-A94C-071CBED3AFF9}"/>
              </a:ext>
            </a:extLst>
          </p:cNvPr>
          <p:cNvSpPr txBox="1"/>
          <p:nvPr/>
        </p:nvSpPr>
        <p:spPr>
          <a:xfrm>
            <a:off x="262763" y="4047744"/>
            <a:ext cx="3065653" cy="738664"/>
          </a:xfrm>
          <a:prstGeom prst="rect">
            <a:avLst/>
          </a:prstGeom>
          <a:noFill/>
        </p:spPr>
        <p:txBody>
          <a:bodyPr wrap="square" rtlCol="0">
            <a:spAutoFit/>
          </a:bodyPr>
          <a:lstStyle/>
          <a:p>
            <a:r>
              <a:rPr lang="fr-FR" dirty="0">
                <a:solidFill>
                  <a:schemeClr val="bg1"/>
                </a:solidFill>
              </a:rPr>
              <a:t>- Capteurs dans le casque</a:t>
            </a:r>
          </a:p>
          <a:p>
            <a:r>
              <a:rPr lang="fr-FR" dirty="0">
                <a:solidFill>
                  <a:schemeClr val="bg1"/>
                </a:solidFill>
              </a:rPr>
              <a:t>Prévenir les commotions cérébrales des joueurs</a:t>
            </a:r>
          </a:p>
        </p:txBody>
      </p:sp>
      <p:pic>
        <p:nvPicPr>
          <p:cNvPr id="6" name="Picture 5">
            <a:extLst>
              <a:ext uri="{FF2B5EF4-FFF2-40B4-BE49-F238E27FC236}">
                <a16:creationId xmlns:a16="http://schemas.microsoft.com/office/drawing/2014/main" id="{620ADAB4-5C0A-4672-9103-440DBBCA9774}"/>
              </a:ext>
            </a:extLst>
          </p:cNvPr>
          <p:cNvPicPr>
            <a:picLocks noChangeAspect="1"/>
          </p:cNvPicPr>
          <p:nvPr/>
        </p:nvPicPr>
        <p:blipFill>
          <a:blip r:embed="rId3"/>
          <a:stretch>
            <a:fillRect/>
          </a:stretch>
        </p:blipFill>
        <p:spPr>
          <a:xfrm>
            <a:off x="5706478" y="2738003"/>
            <a:ext cx="3040643" cy="1935648"/>
          </a:xfrm>
          <a:prstGeom prst="rect">
            <a:avLst/>
          </a:prstGeom>
        </p:spPr>
      </p:pic>
      <p:pic>
        <p:nvPicPr>
          <p:cNvPr id="8" name="Picture 7">
            <a:extLst>
              <a:ext uri="{FF2B5EF4-FFF2-40B4-BE49-F238E27FC236}">
                <a16:creationId xmlns:a16="http://schemas.microsoft.com/office/drawing/2014/main" id="{EEC44B41-E442-4D6B-8FC9-CEC8460DA3C4}"/>
              </a:ext>
            </a:extLst>
          </p:cNvPr>
          <p:cNvPicPr>
            <a:picLocks noChangeAspect="1"/>
          </p:cNvPicPr>
          <p:nvPr/>
        </p:nvPicPr>
        <p:blipFill>
          <a:blip r:embed="rId4"/>
          <a:stretch>
            <a:fillRect/>
          </a:stretch>
        </p:blipFill>
        <p:spPr>
          <a:xfrm>
            <a:off x="5500516" y="125730"/>
            <a:ext cx="3452568" cy="2446020"/>
          </a:xfrm>
          <a:prstGeom prst="rect">
            <a:avLst/>
          </a:prstGeom>
        </p:spPr>
      </p:pic>
      <p:sp>
        <p:nvSpPr>
          <p:cNvPr id="9" name="TextBox 8">
            <a:extLst>
              <a:ext uri="{FF2B5EF4-FFF2-40B4-BE49-F238E27FC236}">
                <a16:creationId xmlns:a16="http://schemas.microsoft.com/office/drawing/2014/main" id="{C7FD3FB8-B95F-460E-ADC0-65FF5208C55D}"/>
              </a:ext>
            </a:extLst>
          </p:cNvPr>
          <p:cNvSpPr txBox="1"/>
          <p:nvPr/>
        </p:nvSpPr>
        <p:spPr>
          <a:xfrm>
            <a:off x="3467952" y="962438"/>
            <a:ext cx="1767840" cy="738664"/>
          </a:xfrm>
          <a:prstGeom prst="rect">
            <a:avLst/>
          </a:prstGeom>
          <a:noFill/>
        </p:spPr>
        <p:txBody>
          <a:bodyPr wrap="square" rtlCol="0">
            <a:spAutoFit/>
          </a:bodyPr>
          <a:lstStyle/>
          <a:p>
            <a:r>
              <a:rPr lang="fr-FR" dirty="0">
                <a:solidFill>
                  <a:schemeClr val="bg1"/>
                </a:solidFill>
              </a:rPr>
              <a:t>Système de suivi et monitoring pour les coachs</a:t>
            </a:r>
          </a:p>
        </p:txBody>
      </p:sp>
      <p:sp>
        <p:nvSpPr>
          <p:cNvPr id="11" name="TextBox 10">
            <a:extLst>
              <a:ext uri="{FF2B5EF4-FFF2-40B4-BE49-F238E27FC236}">
                <a16:creationId xmlns:a16="http://schemas.microsoft.com/office/drawing/2014/main" id="{2A1AD266-EACF-47F4-9B20-AD5D559D4DD0}"/>
              </a:ext>
            </a:extLst>
          </p:cNvPr>
          <p:cNvSpPr txBox="1"/>
          <p:nvPr/>
        </p:nvSpPr>
        <p:spPr>
          <a:xfrm>
            <a:off x="3328416" y="3041774"/>
            <a:ext cx="2172100" cy="1169551"/>
          </a:xfrm>
          <a:prstGeom prst="rect">
            <a:avLst/>
          </a:prstGeom>
          <a:noFill/>
        </p:spPr>
        <p:txBody>
          <a:bodyPr wrap="square" rtlCol="0">
            <a:spAutoFit/>
          </a:bodyPr>
          <a:lstStyle/>
          <a:p>
            <a:r>
              <a:rPr lang="en-US" dirty="0">
                <a:solidFill>
                  <a:schemeClr val="bg1"/>
                </a:solidFill>
              </a:rPr>
              <a:t>Smart Stadiums </a:t>
            </a:r>
          </a:p>
          <a:p>
            <a:r>
              <a:rPr lang="en-US" dirty="0">
                <a:solidFill>
                  <a:schemeClr val="bg1"/>
                </a:solidFill>
              </a:rPr>
              <a:t>- Equip</a:t>
            </a:r>
            <a:r>
              <a:rPr lang="fr-FR" dirty="0">
                <a:solidFill>
                  <a:schemeClr val="bg1"/>
                </a:solidFill>
              </a:rPr>
              <a:t>é avec plusieurs capteurs pour extraire des informations en temps réel.</a:t>
            </a:r>
          </a:p>
        </p:txBody>
      </p:sp>
      <p:sp>
        <p:nvSpPr>
          <p:cNvPr id="10" name="Google Shape;110;p22">
            <a:extLst>
              <a:ext uri="{FF2B5EF4-FFF2-40B4-BE49-F238E27FC236}">
                <a16:creationId xmlns:a16="http://schemas.microsoft.com/office/drawing/2014/main" id="{9D557DA0-FFD8-4800-8DCB-492EA0388C7C}"/>
              </a:ext>
            </a:extLst>
          </p:cNvPr>
          <p:cNvSpPr txBox="1">
            <a:spLocks/>
          </p:cNvSpPr>
          <p:nvPr/>
        </p:nvSpPr>
        <p:spPr>
          <a:xfrm>
            <a:off x="5950101" y="4753380"/>
            <a:ext cx="4695913"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a:solidFill>
                  <a:schemeClr val="accent6"/>
                </a:solidFill>
              </a:rPr>
              <a:t>Wearable</a:t>
            </a:r>
            <a:r>
              <a:rPr lang="en-US" sz="2000"/>
              <a:t> tech and IOT</a:t>
            </a:r>
            <a:endParaRPr lang="en-US" sz="2000" dirty="0"/>
          </a:p>
        </p:txBody>
      </p:sp>
    </p:spTree>
    <p:extLst>
      <p:ext uri="{BB962C8B-B14F-4D97-AF65-F5344CB8AC3E}">
        <p14:creationId xmlns:p14="http://schemas.microsoft.com/office/powerpoint/2010/main" val="3738545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6056427" y="4694320"/>
            <a:ext cx="4695913" cy="303894"/>
          </a:xfrm>
          <a:prstGeom prst="rect">
            <a:avLst/>
          </a:prstGeom>
        </p:spPr>
        <p:txBody>
          <a:bodyPr spcFirstLastPara="1" wrap="square" lIns="0" tIns="0" rIns="0" bIns="0" anchor="b" anchorCtr="0">
            <a:noAutofit/>
          </a:bodyPr>
          <a:lstStyle/>
          <a:p>
            <a:pPr lvl="0">
              <a:lnSpc>
                <a:spcPct val="80000"/>
              </a:lnSpc>
            </a:pPr>
            <a:r>
              <a:rPr lang="en-US" sz="2000" dirty="0">
                <a:solidFill>
                  <a:schemeClr val="accent6"/>
                </a:solidFill>
              </a:rPr>
              <a:t>Wearable</a:t>
            </a:r>
            <a:r>
              <a:rPr lang="en-US" sz="2000" dirty="0"/>
              <a:t> tech and IOT</a:t>
            </a:r>
            <a:endParaRPr sz="2000" dirty="0"/>
          </a:p>
        </p:txBody>
      </p:sp>
      <p:sp>
        <p:nvSpPr>
          <p:cNvPr id="111" name="Google Shape;111;p22"/>
          <p:cNvSpPr txBox="1">
            <a:spLocks noGrp="1"/>
          </p:cNvSpPr>
          <p:nvPr>
            <p:ph type="subTitle" idx="4294967295"/>
          </p:nvPr>
        </p:nvSpPr>
        <p:spPr>
          <a:xfrm>
            <a:off x="159064" y="3864667"/>
            <a:ext cx="8818404"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fr-FR" dirty="0"/>
              <a:t>BAN(Body area Network)                Cloud                                                  </a:t>
            </a:r>
            <a:r>
              <a:rPr lang="fr-FR" dirty="0" err="1"/>
              <a:t>Dashboards</a:t>
            </a:r>
            <a:endParaRPr dirty="0"/>
          </a:p>
        </p:txBody>
      </p:sp>
      <p:sp>
        <p:nvSpPr>
          <p:cNvPr id="124" name="Google Shape;124;p22"/>
          <p:cNvSpPr txBox="1">
            <a:spLocks noGrp="1"/>
          </p:cNvSpPr>
          <p:nvPr>
            <p:ph type="sldNum" idx="12"/>
          </p:nvPr>
        </p:nvSpPr>
        <p:spPr>
          <a:xfrm>
            <a:off x="8514112" y="4649467"/>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32" name="Picture 8" descr="Image result for iot cloud">
            <a:extLst>
              <a:ext uri="{FF2B5EF4-FFF2-40B4-BE49-F238E27FC236}">
                <a16:creationId xmlns:a16="http://schemas.microsoft.com/office/drawing/2014/main" id="{FC414E8B-1C59-4BA8-8B45-A280EB12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655" y="1532445"/>
            <a:ext cx="2747182" cy="22058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ahhboard">
            <a:extLst>
              <a:ext uri="{FF2B5EF4-FFF2-40B4-BE49-F238E27FC236}">
                <a16:creationId xmlns:a16="http://schemas.microsoft.com/office/drawing/2014/main" id="{93B321E1-4EEB-4123-AC48-9D9DF23BC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8006" y="1367276"/>
            <a:ext cx="3254815" cy="24505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ot body area network">
            <a:extLst>
              <a:ext uri="{FF2B5EF4-FFF2-40B4-BE49-F238E27FC236}">
                <a16:creationId xmlns:a16="http://schemas.microsoft.com/office/drawing/2014/main" id="{9D5B7569-4328-445C-9330-BC8EAAA495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458" b="2733"/>
          <a:stretch/>
        </p:blipFill>
        <p:spPr bwMode="auto">
          <a:xfrm>
            <a:off x="229947" y="1441489"/>
            <a:ext cx="1991832" cy="2302110"/>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38445"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fr-FR" sz="2400" dirty="0"/>
              <a:t>Points techniques – comment ca marche?  </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393927" y="318999"/>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269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5A873A-8843-4B9C-AE9C-9DDA923B4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9B8481D7-2F6D-45B8-B690-996BF3BADAFD}"/>
              </a:ext>
            </a:extLst>
          </p:cNvPr>
          <p:cNvSpPr txBox="1"/>
          <p:nvPr/>
        </p:nvSpPr>
        <p:spPr>
          <a:xfrm>
            <a:off x="510363" y="340241"/>
            <a:ext cx="8308042" cy="6309420"/>
          </a:xfrm>
          <a:prstGeom prst="rect">
            <a:avLst/>
          </a:prstGeom>
          <a:noFill/>
        </p:spPr>
        <p:txBody>
          <a:bodyPr wrap="square" rtlCol="0">
            <a:spAutoFit/>
          </a:bodyPr>
          <a:lstStyle/>
          <a:p>
            <a:br>
              <a:rPr lang="fr-FR" dirty="0">
                <a:solidFill>
                  <a:schemeClr val="bg1"/>
                </a:solidFill>
              </a:rPr>
            </a:br>
            <a:r>
              <a:rPr lang="fr-FR" sz="6000" dirty="0">
                <a:solidFill>
                  <a:schemeClr val="bg1"/>
                </a:solidFill>
              </a:rPr>
              <a:t>Et le futur?</a:t>
            </a:r>
          </a:p>
          <a:p>
            <a:r>
              <a:rPr lang="fr-FR" sz="2000" dirty="0">
                <a:solidFill>
                  <a:schemeClr val="bg1"/>
                </a:solidFill>
              </a:rPr>
              <a:t>Changer le scenario du sport complètement</a:t>
            </a:r>
          </a:p>
          <a:p>
            <a:endParaRPr lang="fr-FR" sz="2000" dirty="0">
              <a:solidFill>
                <a:schemeClr val="bg1"/>
              </a:solidFill>
            </a:endParaRPr>
          </a:p>
          <a:p>
            <a:pPr marL="342900" indent="-342900">
              <a:buFontTx/>
              <a:buChar char="-"/>
            </a:pPr>
            <a:r>
              <a:rPr lang="fr-FR" sz="2000" dirty="0">
                <a:solidFill>
                  <a:schemeClr val="bg1"/>
                </a:solidFill>
              </a:rPr>
              <a:t>Présentateurs du sport virtuelle</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Prédiction pour le betting?</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Coachs virtuelle?</a:t>
            </a:r>
          </a:p>
          <a:p>
            <a:pPr marL="342900" indent="-342900">
              <a:buFontTx/>
              <a:buChar char="-"/>
            </a:pPr>
            <a:endParaRPr lang="fr-FR" sz="2000" dirty="0">
              <a:solidFill>
                <a:schemeClr val="bg1"/>
              </a:solidFill>
            </a:endParaRPr>
          </a:p>
          <a:p>
            <a:pPr marL="342900" indent="-342900">
              <a:buFontTx/>
              <a:buChar char="-"/>
            </a:pPr>
            <a:r>
              <a:rPr lang="fr-FR" sz="2000" dirty="0">
                <a:solidFill>
                  <a:schemeClr val="bg1"/>
                </a:solidFill>
              </a:rPr>
              <a:t>Beaucoup autres possibilités pas vue encore</a:t>
            </a:r>
          </a:p>
          <a:p>
            <a:pPr marL="342900" indent="-342900">
              <a:buFontTx/>
              <a:buChar char="-"/>
            </a:pPr>
            <a:endParaRPr lang="fr-FR" sz="2000" dirty="0">
              <a:solidFill>
                <a:schemeClr val="bg1"/>
              </a:solidFill>
            </a:endParaRPr>
          </a:p>
          <a:p>
            <a:endParaRPr lang="fr-FR" sz="6000"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a:p>
            <a:endParaRPr lang="fr-FR" dirty="0">
              <a:solidFill>
                <a:schemeClr val="bg1"/>
              </a:solidFill>
            </a:endParaRPr>
          </a:p>
        </p:txBody>
      </p:sp>
      <p:sp>
        <p:nvSpPr>
          <p:cNvPr id="4" name="TextBox 3">
            <a:extLst>
              <a:ext uri="{FF2B5EF4-FFF2-40B4-BE49-F238E27FC236}">
                <a16:creationId xmlns:a16="http://schemas.microsoft.com/office/drawing/2014/main" id="{5E2219D4-1405-4E7A-85E1-2592B4BBFA67}"/>
              </a:ext>
            </a:extLst>
          </p:cNvPr>
          <p:cNvSpPr txBox="1"/>
          <p:nvPr/>
        </p:nvSpPr>
        <p:spPr>
          <a:xfrm>
            <a:off x="7053401" y="4590608"/>
            <a:ext cx="2006009" cy="707886"/>
          </a:xfrm>
          <a:prstGeom prst="rect">
            <a:avLst/>
          </a:prstGeom>
          <a:noFill/>
        </p:spPr>
        <p:txBody>
          <a:bodyPr wrap="square" rtlCol="0">
            <a:spAutoFit/>
          </a:bodyPr>
          <a:lstStyle/>
          <a:p>
            <a:r>
              <a:rPr lang="en-US" sz="2000" dirty="0">
                <a:solidFill>
                  <a:schemeClr val="bg1"/>
                </a:solidFill>
              </a:rPr>
              <a:t>Conclusion </a:t>
            </a:r>
          </a:p>
          <a:p>
            <a:endParaRPr lang="fr-FR" sz="2000" dirty="0"/>
          </a:p>
        </p:txBody>
      </p:sp>
    </p:spTree>
    <p:extLst>
      <p:ext uri="{BB962C8B-B14F-4D97-AF65-F5344CB8AC3E}">
        <p14:creationId xmlns:p14="http://schemas.microsoft.com/office/powerpoint/2010/main" val="258566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ctrTitle"/>
          </p:nvPr>
        </p:nvSpPr>
        <p:spPr>
          <a:xfrm>
            <a:off x="1188725" y="786810"/>
            <a:ext cx="6891969" cy="139380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solidFill>
                  <a:schemeClr val="bg1"/>
                </a:solidFill>
              </a:rPr>
              <a:t>Methode de </a:t>
            </a:r>
            <a:r>
              <a:rPr lang="fr-FR" dirty="0">
                <a:solidFill>
                  <a:schemeClr val="accent6"/>
                </a:solidFill>
              </a:rPr>
              <a:t>Veille</a:t>
            </a:r>
            <a:endParaRPr dirty="0">
              <a:solidFill>
                <a:schemeClr val="accent6"/>
              </a:solidFill>
            </a:endParaRPr>
          </a:p>
        </p:txBody>
      </p:sp>
      <p:sp>
        <p:nvSpPr>
          <p:cNvPr id="99" name="Google Shape;99;p20"/>
          <p:cNvSpPr txBox="1">
            <a:spLocks noGrp="1"/>
          </p:cNvSpPr>
          <p:nvPr>
            <p:ph type="subTitle" idx="1"/>
          </p:nvPr>
        </p:nvSpPr>
        <p:spPr>
          <a:xfrm>
            <a:off x="1124930" y="2745401"/>
            <a:ext cx="6766500" cy="285600"/>
          </a:xfrm>
          <a:prstGeom prst="rect">
            <a:avLst/>
          </a:prstGeom>
        </p:spPr>
        <p:txBody>
          <a:bodyPr spcFirstLastPara="1" wrap="square" lIns="0" tIns="0" rIns="0" bIns="0" anchor="t" anchorCtr="0">
            <a:noAutofit/>
          </a:bodyPr>
          <a:lstStyle/>
          <a:p>
            <a:pPr marL="285750" lvl="0" indent="-285750" algn="l" rtl="0">
              <a:spcBef>
                <a:spcPts val="0"/>
              </a:spcBef>
              <a:spcAft>
                <a:spcPts val="0"/>
              </a:spcAft>
              <a:buFontTx/>
              <a:buChar char="-"/>
            </a:pPr>
            <a:r>
              <a:rPr lang="fr-FR" dirty="0"/>
              <a:t>Quels</a:t>
            </a:r>
            <a:r>
              <a:rPr lang="en-US" dirty="0"/>
              <a:t> </a:t>
            </a:r>
            <a:r>
              <a:rPr lang="fr-FR" dirty="0"/>
              <a:t>outils utilisé</a:t>
            </a:r>
            <a:r>
              <a:rPr lang="en-US" dirty="0"/>
              <a:t>?</a:t>
            </a:r>
          </a:p>
          <a:p>
            <a:pPr marL="285750" lvl="0" indent="-285750" algn="l" rtl="0">
              <a:spcBef>
                <a:spcPts val="0"/>
              </a:spcBef>
              <a:spcAft>
                <a:spcPts val="0"/>
              </a:spcAft>
              <a:buFontTx/>
              <a:buChar char="-"/>
            </a:pPr>
            <a:r>
              <a:rPr lang="fr-FR" dirty="0"/>
              <a:t>Processus</a:t>
            </a:r>
            <a:r>
              <a:rPr lang="en-US" dirty="0"/>
              <a:t> </a:t>
            </a:r>
            <a:r>
              <a:rPr lang="fr-FR" dirty="0"/>
              <a:t>suivi</a:t>
            </a:r>
          </a:p>
        </p:txBody>
      </p:sp>
    </p:spTree>
    <p:extLst>
      <p:ext uri="{BB962C8B-B14F-4D97-AF65-F5344CB8AC3E}">
        <p14:creationId xmlns:p14="http://schemas.microsoft.com/office/powerpoint/2010/main" val="2233637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C18D-EF53-4F86-89EE-800002E8A33F}"/>
              </a:ext>
            </a:extLst>
          </p:cNvPr>
          <p:cNvSpPr>
            <a:spLocks noGrp="1"/>
          </p:cNvSpPr>
          <p:nvPr>
            <p:ph type="ctrTitle"/>
          </p:nvPr>
        </p:nvSpPr>
        <p:spPr>
          <a:xfrm>
            <a:off x="683034" y="127546"/>
            <a:ext cx="7144230" cy="798383"/>
          </a:xfrm>
        </p:spPr>
        <p:txBody>
          <a:bodyPr/>
          <a:lstStyle/>
          <a:p>
            <a:r>
              <a:rPr lang="fr-FR" dirty="0"/>
              <a:t>Outils</a:t>
            </a:r>
            <a:r>
              <a:rPr lang="en-US" dirty="0"/>
              <a:t> </a:t>
            </a:r>
            <a:r>
              <a:rPr lang="fr-FR" dirty="0"/>
              <a:t>utilisé </a:t>
            </a:r>
            <a:r>
              <a:rPr lang="en-US" dirty="0"/>
              <a:t>pour la vielle</a:t>
            </a:r>
            <a:endParaRPr lang="fr-FR" dirty="0"/>
          </a:p>
        </p:txBody>
      </p:sp>
      <p:pic>
        <p:nvPicPr>
          <p:cNvPr id="2052" name="Picture 4" descr="Image result for feedbro">
            <a:extLst>
              <a:ext uri="{FF2B5EF4-FFF2-40B4-BE49-F238E27FC236}">
                <a16:creationId xmlns:a16="http://schemas.microsoft.com/office/drawing/2014/main" id="{032369B9-EA5E-4E7D-A226-3F4CFF031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2562" y="1172337"/>
            <a:ext cx="1399413" cy="139941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reddit">
            <a:extLst>
              <a:ext uri="{FF2B5EF4-FFF2-40B4-BE49-F238E27FC236}">
                <a16:creationId xmlns:a16="http://schemas.microsoft.com/office/drawing/2014/main" id="{B8A55BDD-B90A-4F14-8113-9D2C99ADB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736" y="1077597"/>
            <a:ext cx="1494153" cy="14941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eee">
            <a:extLst>
              <a:ext uri="{FF2B5EF4-FFF2-40B4-BE49-F238E27FC236}">
                <a16:creationId xmlns:a16="http://schemas.microsoft.com/office/drawing/2014/main" id="{A23781B4-528D-41DC-BACE-96DC5284C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579" y="3521175"/>
            <a:ext cx="2708984" cy="8778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google">
            <a:extLst>
              <a:ext uri="{FF2B5EF4-FFF2-40B4-BE49-F238E27FC236}">
                <a16:creationId xmlns:a16="http://schemas.microsoft.com/office/drawing/2014/main" id="{5EFD5FFD-E7DD-4ED8-92AB-6BD2DB7FE1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9299" y="2893299"/>
            <a:ext cx="30480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usinenouvelle">
            <a:extLst>
              <a:ext uri="{FF2B5EF4-FFF2-40B4-BE49-F238E27FC236}">
                <a16:creationId xmlns:a16="http://schemas.microsoft.com/office/drawing/2014/main" id="{05F16496-BE03-4770-9462-9719E040B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639" y="3872954"/>
            <a:ext cx="238125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tweetdeck logo">
            <a:extLst>
              <a:ext uri="{FF2B5EF4-FFF2-40B4-BE49-F238E27FC236}">
                <a16:creationId xmlns:a16="http://schemas.microsoft.com/office/drawing/2014/main" id="{F80101EF-E559-445A-A233-C7339724A7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182" y="1077597"/>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69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C18D-EF53-4F86-89EE-800002E8A33F}"/>
              </a:ext>
            </a:extLst>
          </p:cNvPr>
          <p:cNvSpPr>
            <a:spLocks noGrp="1"/>
          </p:cNvSpPr>
          <p:nvPr>
            <p:ph type="ctrTitle"/>
          </p:nvPr>
        </p:nvSpPr>
        <p:spPr>
          <a:xfrm>
            <a:off x="850603" y="70674"/>
            <a:ext cx="5977569" cy="798383"/>
          </a:xfrm>
        </p:spPr>
        <p:txBody>
          <a:bodyPr/>
          <a:lstStyle/>
          <a:p>
            <a:r>
              <a:rPr lang="en-US" dirty="0" err="1"/>
              <a:t>Tweetdeck</a:t>
            </a:r>
            <a:r>
              <a:rPr lang="en-US" dirty="0"/>
              <a:t> – capture</a:t>
            </a:r>
            <a:endParaRPr lang="fr-FR" dirty="0"/>
          </a:p>
        </p:txBody>
      </p:sp>
      <p:pic>
        <p:nvPicPr>
          <p:cNvPr id="5" name="Picture 4">
            <a:extLst>
              <a:ext uri="{FF2B5EF4-FFF2-40B4-BE49-F238E27FC236}">
                <a16:creationId xmlns:a16="http://schemas.microsoft.com/office/drawing/2014/main" id="{FFFEF778-684E-4103-B024-7351C66679B5}"/>
              </a:ext>
            </a:extLst>
          </p:cNvPr>
          <p:cNvPicPr>
            <a:picLocks noChangeAspect="1"/>
          </p:cNvPicPr>
          <p:nvPr/>
        </p:nvPicPr>
        <p:blipFill>
          <a:blip r:embed="rId2"/>
          <a:stretch>
            <a:fillRect/>
          </a:stretch>
        </p:blipFill>
        <p:spPr>
          <a:xfrm>
            <a:off x="683610" y="995675"/>
            <a:ext cx="7113600" cy="4077151"/>
          </a:xfrm>
          <a:prstGeom prst="rect">
            <a:avLst/>
          </a:prstGeom>
        </p:spPr>
      </p:pic>
    </p:spTree>
    <p:extLst>
      <p:ext uri="{BB962C8B-B14F-4D97-AF65-F5344CB8AC3E}">
        <p14:creationId xmlns:p14="http://schemas.microsoft.com/office/powerpoint/2010/main" val="382601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020 Sports Technology Market Increasing Demand">
            <a:extLst>
              <a:ext uri="{FF2B5EF4-FFF2-40B4-BE49-F238E27FC236}">
                <a16:creationId xmlns:a16="http://schemas.microsoft.com/office/drawing/2014/main" id="{172E4BA0-C5A9-424C-8E4E-6E06C1DC6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68" r="11179" b="2606"/>
          <a:stretch/>
        </p:blipFill>
        <p:spPr bwMode="auto">
          <a:xfrm>
            <a:off x="199892" y="1280160"/>
            <a:ext cx="4450080" cy="27575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6DAA4D-09A0-4344-8093-AF0C43AF7C8A}"/>
              </a:ext>
            </a:extLst>
          </p:cNvPr>
          <p:cNvSpPr txBox="1"/>
          <p:nvPr/>
        </p:nvSpPr>
        <p:spPr>
          <a:xfrm>
            <a:off x="5547360" y="1280160"/>
            <a:ext cx="2840736" cy="3970318"/>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fr-FR" dirty="0">
                <a:solidFill>
                  <a:schemeClr val="bg1"/>
                </a:solidFill>
              </a:rPr>
              <a:t>19.17 % de croissance </a:t>
            </a:r>
            <a:r>
              <a:rPr lang="fr-FR" dirty="0" err="1">
                <a:solidFill>
                  <a:schemeClr val="bg1"/>
                </a:solidFill>
              </a:rPr>
              <a:t>prevue</a:t>
            </a:r>
            <a:r>
              <a:rPr lang="en-US" dirty="0">
                <a:solidFill>
                  <a:schemeClr val="bg1"/>
                </a:solidFill>
              </a:rPr>
              <a:t> </a:t>
            </a:r>
            <a:r>
              <a:rPr lang="en-US" dirty="0" err="1">
                <a:solidFill>
                  <a:schemeClr val="bg1"/>
                </a:solidFill>
              </a:rPr>
              <a:t>chaque</a:t>
            </a:r>
            <a:r>
              <a:rPr lang="en-US" dirty="0">
                <a:solidFill>
                  <a:schemeClr val="bg1"/>
                </a:solidFill>
              </a:rPr>
              <a:t> </a:t>
            </a:r>
            <a:r>
              <a:rPr lang="en-US" dirty="0" err="1">
                <a:solidFill>
                  <a:schemeClr val="bg1"/>
                </a:solidFill>
              </a:rPr>
              <a:t>anne</a:t>
            </a:r>
            <a:r>
              <a:rPr lang="fr-FR" dirty="0">
                <a:solidFill>
                  <a:schemeClr val="bg1"/>
                </a:solidFill>
              </a:rPr>
              <a:t>é</a:t>
            </a:r>
            <a:r>
              <a:rPr lang="en-US" dirty="0">
                <a:solidFill>
                  <a:schemeClr val="bg1"/>
                </a:solidFill>
              </a:rPr>
              <a:t>. USD 31.1 billion par 2024.</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Sports-Tech sera omnipresent avec influence dans </a:t>
            </a:r>
            <a:r>
              <a:rPr lang="en-US" dirty="0" err="1">
                <a:solidFill>
                  <a:schemeClr val="bg1"/>
                </a:solidFill>
              </a:rPr>
              <a:t>beacoup</a:t>
            </a:r>
            <a:r>
              <a:rPr lang="en-US" dirty="0">
                <a:solidFill>
                  <a:schemeClr val="bg1"/>
                </a:solidFill>
              </a:rPr>
              <a:t> des sports.</a:t>
            </a:r>
          </a:p>
          <a:p>
            <a:pPr marL="285750" indent="-285750">
              <a:buClr>
                <a:schemeClr val="bg1"/>
              </a:buClr>
              <a:buFont typeface="Arial" panose="020B0604020202020204" pitchFamily="34" charset="0"/>
              <a:buChar char="•"/>
            </a:pPr>
            <a:endParaRPr lang="en-US" dirty="0">
              <a:solidFill>
                <a:schemeClr val="bg1"/>
              </a:solidFill>
            </a:endParaRPr>
          </a:p>
          <a:p>
            <a:pPr marL="285750" indent="-285750">
              <a:buClr>
                <a:schemeClr val="bg1"/>
              </a:buClr>
              <a:buFont typeface="Arial" panose="020B0604020202020204" pitchFamily="34" charset="0"/>
              <a:buChar char="•"/>
            </a:pPr>
            <a:r>
              <a:rPr lang="en-US" dirty="0">
                <a:solidFill>
                  <a:schemeClr val="bg1"/>
                </a:solidFill>
              </a:rPr>
              <a:t>Changer les </a:t>
            </a:r>
            <a:r>
              <a:rPr lang="en-US" dirty="0" err="1">
                <a:solidFill>
                  <a:schemeClr val="bg1"/>
                </a:solidFill>
              </a:rPr>
              <a:t>processus</a:t>
            </a:r>
            <a:r>
              <a:rPr lang="en-US" dirty="0">
                <a:solidFill>
                  <a:schemeClr val="bg1"/>
                </a:solidFill>
              </a:rPr>
              <a:t> dans le </a:t>
            </a:r>
            <a:r>
              <a:rPr lang="en-US" dirty="0" err="1">
                <a:solidFill>
                  <a:schemeClr val="bg1"/>
                </a:solidFill>
              </a:rPr>
              <a:t>domaine</a:t>
            </a:r>
            <a:r>
              <a:rPr lang="en-US" dirty="0">
                <a:solidFill>
                  <a:schemeClr val="bg1"/>
                </a:solidFill>
              </a:rPr>
              <a:t> du :</a:t>
            </a:r>
          </a:p>
          <a:p>
            <a:pPr marL="285750" indent="-285750">
              <a:buClr>
                <a:schemeClr val="bg1"/>
              </a:buClr>
              <a:buFont typeface="Arial" panose="020B0604020202020204" pitchFamily="34" charset="0"/>
              <a:buChar char="•"/>
            </a:pPr>
            <a:endParaRPr lang="en-US" dirty="0">
              <a:solidFill>
                <a:schemeClr val="bg1"/>
              </a:solidFill>
            </a:endParaRPr>
          </a:p>
          <a:p>
            <a:pPr>
              <a:buClr>
                <a:schemeClr val="bg1"/>
              </a:buClr>
            </a:pPr>
            <a:r>
              <a:rPr lang="en-US" dirty="0">
                <a:solidFill>
                  <a:schemeClr val="bg1"/>
                </a:solidFill>
              </a:rPr>
              <a:t>    - </a:t>
            </a:r>
            <a:r>
              <a:rPr lang="en-US" dirty="0" err="1">
                <a:solidFill>
                  <a:schemeClr val="bg1"/>
                </a:solidFill>
              </a:rPr>
              <a:t>entrainement</a:t>
            </a:r>
            <a:r>
              <a:rPr lang="en-US" dirty="0">
                <a:solidFill>
                  <a:schemeClr val="bg1"/>
                </a:solidFill>
              </a:rPr>
              <a:t> des athletes </a:t>
            </a:r>
          </a:p>
          <a:p>
            <a:pPr>
              <a:buClr>
                <a:schemeClr val="bg1"/>
              </a:buClr>
            </a:pPr>
            <a:r>
              <a:rPr lang="en-US" dirty="0">
                <a:solidFill>
                  <a:schemeClr val="bg1"/>
                </a:solidFill>
              </a:rPr>
              <a:t>    - ventes des billets</a:t>
            </a:r>
          </a:p>
          <a:p>
            <a:pPr>
              <a:buClr>
                <a:schemeClr val="bg1"/>
              </a:buClr>
            </a:pPr>
            <a:r>
              <a:rPr lang="en-US" dirty="0">
                <a:solidFill>
                  <a:schemeClr val="bg1"/>
                </a:solidFill>
              </a:rPr>
              <a:t>    - experience pour les fans</a:t>
            </a:r>
          </a:p>
          <a:p>
            <a:pPr marL="285750" indent="-285750">
              <a:buClr>
                <a:schemeClr val="bg1"/>
              </a:buClr>
              <a:buFont typeface="Arial" panose="020B0604020202020204" pitchFamily="34" charset="0"/>
              <a:buChar char="•"/>
            </a:pPr>
            <a:endParaRPr lang="en-US" b="1" dirty="0">
              <a:solidFill>
                <a:schemeClr val="bg1"/>
              </a:solidFill>
            </a:endParaRPr>
          </a:p>
          <a:p>
            <a:pPr marL="285750" indent="-285750">
              <a:buClr>
                <a:schemeClr val="bg1"/>
              </a:buClr>
              <a:buFont typeface="Arial" panose="020B0604020202020204" pitchFamily="34" charset="0"/>
              <a:buChar char="•"/>
            </a:pPr>
            <a:endParaRPr lang="en-US" b="1" dirty="0">
              <a:solidFill>
                <a:schemeClr val="bg1"/>
              </a:solidFill>
            </a:endParaRPr>
          </a:p>
          <a:p>
            <a:endParaRPr lang="en-US" b="1" dirty="0">
              <a:solidFill>
                <a:schemeClr val="bg1"/>
              </a:solidFill>
            </a:endParaRPr>
          </a:p>
          <a:p>
            <a:endParaRPr lang="fr-FR" dirty="0">
              <a:solidFill>
                <a:schemeClr val="bg1"/>
              </a:solidFill>
            </a:endParaRPr>
          </a:p>
        </p:txBody>
      </p:sp>
      <p:sp>
        <p:nvSpPr>
          <p:cNvPr id="6" name="Title 1">
            <a:extLst>
              <a:ext uri="{FF2B5EF4-FFF2-40B4-BE49-F238E27FC236}">
                <a16:creationId xmlns:a16="http://schemas.microsoft.com/office/drawing/2014/main" id="{35031153-5DC8-4FE3-979A-BC509323CEFD}"/>
              </a:ext>
            </a:extLst>
          </p:cNvPr>
          <p:cNvSpPr>
            <a:spLocks noGrp="1"/>
          </p:cNvSpPr>
          <p:nvPr>
            <p:ph type="ctrTitle"/>
          </p:nvPr>
        </p:nvSpPr>
        <p:spPr>
          <a:xfrm>
            <a:off x="478095" y="243840"/>
            <a:ext cx="8665905" cy="853896"/>
          </a:xfrm>
        </p:spPr>
        <p:txBody>
          <a:bodyPr/>
          <a:lstStyle/>
          <a:p>
            <a:r>
              <a:rPr lang="en-US" dirty="0" err="1"/>
              <a:t>Technologie</a:t>
            </a:r>
            <a:r>
              <a:rPr lang="en-US" dirty="0"/>
              <a:t> dans le sport?</a:t>
            </a:r>
            <a:endParaRPr lang="fr-FR" dirty="0"/>
          </a:p>
        </p:txBody>
      </p:sp>
    </p:spTree>
    <p:extLst>
      <p:ext uri="{BB962C8B-B14F-4D97-AF65-F5344CB8AC3E}">
        <p14:creationId xmlns:p14="http://schemas.microsoft.com/office/powerpoint/2010/main" val="4287195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239844-226B-4BF0-879F-521A7BC46AD0}"/>
              </a:ext>
            </a:extLst>
          </p:cNvPr>
          <p:cNvPicPr>
            <a:picLocks noChangeAspect="1"/>
          </p:cNvPicPr>
          <p:nvPr/>
        </p:nvPicPr>
        <p:blipFill>
          <a:blip r:embed="rId2"/>
          <a:stretch>
            <a:fillRect/>
          </a:stretch>
        </p:blipFill>
        <p:spPr>
          <a:xfrm>
            <a:off x="85060" y="1260898"/>
            <a:ext cx="8973879" cy="3330539"/>
          </a:xfrm>
          <a:prstGeom prst="rect">
            <a:avLst/>
          </a:prstGeom>
        </p:spPr>
      </p:pic>
      <p:sp>
        <p:nvSpPr>
          <p:cNvPr id="6" name="TextBox 5">
            <a:extLst>
              <a:ext uri="{FF2B5EF4-FFF2-40B4-BE49-F238E27FC236}">
                <a16:creationId xmlns:a16="http://schemas.microsoft.com/office/drawing/2014/main" id="{750CB7E5-9EB0-4E1C-87FD-AD359548A725}"/>
              </a:ext>
            </a:extLst>
          </p:cNvPr>
          <p:cNvSpPr txBox="1"/>
          <p:nvPr/>
        </p:nvSpPr>
        <p:spPr>
          <a:xfrm>
            <a:off x="1984745" y="474921"/>
            <a:ext cx="5656520" cy="461665"/>
          </a:xfrm>
          <a:prstGeom prst="rect">
            <a:avLst/>
          </a:prstGeom>
          <a:noFill/>
        </p:spPr>
        <p:txBody>
          <a:bodyPr wrap="square" rtlCol="0">
            <a:spAutoFit/>
          </a:bodyPr>
          <a:lstStyle/>
          <a:p>
            <a:r>
              <a:rPr lang="en-US" sz="2400" dirty="0">
                <a:solidFill>
                  <a:schemeClr val="bg1"/>
                </a:solidFill>
              </a:rPr>
              <a:t>Flowchart des </a:t>
            </a:r>
            <a:r>
              <a:rPr lang="fr-FR" sz="2400" dirty="0">
                <a:solidFill>
                  <a:schemeClr val="bg1"/>
                </a:solidFill>
              </a:rPr>
              <a:t>étapes suivi</a:t>
            </a:r>
          </a:p>
        </p:txBody>
      </p:sp>
    </p:spTree>
    <p:extLst>
      <p:ext uri="{BB962C8B-B14F-4D97-AF65-F5344CB8AC3E}">
        <p14:creationId xmlns:p14="http://schemas.microsoft.com/office/powerpoint/2010/main" val="4105832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D0B4DE5-8202-40DD-8127-FA9D459E3B2B}"/>
              </a:ext>
            </a:extLst>
          </p:cNvPr>
          <p:cNvSpPr>
            <a:spLocks noGrp="1"/>
          </p:cNvSpPr>
          <p:nvPr>
            <p:ph type="subTitle" idx="1"/>
          </p:nvPr>
        </p:nvSpPr>
        <p:spPr>
          <a:xfrm>
            <a:off x="635832" y="661419"/>
            <a:ext cx="8394754" cy="4482081"/>
          </a:xfrm>
        </p:spPr>
        <p:txBody>
          <a:bodyPr/>
          <a:lstStyle/>
          <a:p>
            <a:r>
              <a:rPr lang="en-US" dirty="0"/>
              <a:t>Sources:</a:t>
            </a:r>
          </a:p>
          <a:p>
            <a:pPr>
              <a:buFontTx/>
              <a:buChar char="-"/>
            </a:pPr>
            <a:r>
              <a:rPr lang="en-US" sz="1100" dirty="0">
                <a:solidFill>
                  <a:schemeClr val="bg1"/>
                </a:solidFill>
              </a:rPr>
              <a:t>Wikipedia article on Automated Journalism</a:t>
            </a:r>
          </a:p>
          <a:p>
            <a:pPr>
              <a:buFontTx/>
              <a:buChar char="-"/>
            </a:pPr>
            <a:r>
              <a:rPr lang="fr-FR" sz="1100" dirty="0">
                <a:hlinkClick r:id="rId2"/>
              </a:rPr>
              <a:t>https://www2.deloitte.com/content/dam/Deloitte/us/Documents/consumer-business/us-cb-internet-of-things-sports.pdf</a:t>
            </a:r>
            <a:endParaRPr lang="fr-FR" sz="1100" dirty="0"/>
          </a:p>
          <a:p>
            <a:pPr>
              <a:buFontTx/>
              <a:buChar char="-"/>
            </a:pPr>
            <a:r>
              <a:rPr lang="fr-FR" sz="1100" dirty="0">
                <a:hlinkClick r:id="rId3"/>
              </a:rPr>
              <a:t>https://machinelearningmastery.com/how-to-visualize-filters-and-feature-maps-in-convolutional-neural-networks/</a:t>
            </a:r>
            <a:endParaRPr lang="fr-FR" sz="1100" dirty="0"/>
          </a:p>
          <a:p>
            <a:pPr>
              <a:buFontTx/>
              <a:buChar char="-"/>
            </a:pPr>
            <a:r>
              <a:rPr lang="fr-FR" sz="1100" dirty="0">
                <a:hlinkClick r:id="rId4"/>
              </a:rPr>
              <a:t>https://blogs.nvidia.com/blog/2017/05/18/nascar-safety/</a:t>
            </a:r>
            <a:endParaRPr lang="fr-FR" sz="1100" dirty="0"/>
          </a:p>
          <a:p>
            <a:pPr>
              <a:buFontTx/>
              <a:buChar char="-"/>
            </a:pPr>
            <a:r>
              <a:rPr lang="fr-FR" sz="1100" dirty="0">
                <a:hlinkClick r:id="rId5"/>
              </a:rPr>
              <a:t>https://www.csee.umbc.edu/~hpirsiav/quality.html</a:t>
            </a:r>
            <a:endParaRPr lang="fr-FR" sz="1100" dirty="0"/>
          </a:p>
          <a:p>
            <a:pPr>
              <a:buFontTx/>
              <a:buChar char="-"/>
            </a:pPr>
            <a:r>
              <a:rPr lang="fr-FR" sz="1100" dirty="0">
                <a:hlinkClick r:id="rId6"/>
              </a:rPr>
              <a:t>https://www.usine-digitale.fr/article/la-nfl-et-amazon-web-services-s-associent-pour-prevenir-les-commotions-cerebrales-des-joueurs.N911009</a:t>
            </a:r>
            <a:endParaRPr lang="fr-FR" sz="1100" dirty="0"/>
          </a:p>
          <a:p>
            <a:pPr>
              <a:buFontTx/>
              <a:buChar char="-"/>
            </a:pPr>
            <a:r>
              <a:rPr lang="fr-FR" sz="1100" dirty="0">
                <a:hlinkClick r:id="rId7"/>
              </a:rPr>
              <a:t>https://www.dailystar.co.uk/news/latest-news/digital-deepfake-presenter-unveiled-could-21513515</a:t>
            </a:r>
            <a:endParaRPr lang="en-US" sz="1100" dirty="0"/>
          </a:p>
          <a:p>
            <a:pPr>
              <a:buFontTx/>
              <a:buChar char="-"/>
            </a:pPr>
            <a:r>
              <a:rPr lang="fr-FR" sz="1100" dirty="0">
                <a:hlinkClick r:id="rId8"/>
              </a:rPr>
              <a:t>https://www.cnbc.com/2020/02/11/nba-using-artificial-intelligence-for-highlight-clips-this-all-star-game.html</a:t>
            </a:r>
            <a:endParaRPr lang="fr-FR" sz="1100" dirty="0"/>
          </a:p>
          <a:p>
            <a:pPr>
              <a:buFontTx/>
              <a:buChar char="-"/>
            </a:pPr>
            <a:r>
              <a:rPr lang="fr-FR" sz="1100" dirty="0">
                <a:hlinkClick r:id="rId9"/>
              </a:rPr>
              <a:t>https://emerj.com/ai-sector-overviews/artificial-intelligence-in-sports/</a:t>
            </a:r>
            <a:endParaRPr lang="fr-FR" sz="1100" dirty="0"/>
          </a:p>
          <a:p>
            <a:pPr>
              <a:buFontTx/>
              <a:buChar char="-"/>
            </a:pPr>
            <a:r>
              <a:rPr lang="fr-FR" sz="1100" dirty="0">
                <a:hlinkClick r:id="rId10"/>
              </a:rPr>
              <a:t>https://www.forbes.com/sites/cognitiveworld/2019/03/15/heres-how-ai-will-change-the-world-of-sports/#5bbf732556be</a:t>
            </a:r>
            <a:endParaRPr lang="fr-FR" sz="1100" dirty="0"/>
          </a:p>
          <a:p>
            <a:pPr>
              <a:buFontTx/>
              <a:buChar char="-"/>
            </a:pPr>
            <a:r>
              <a:rPr lang="fr-FR" sz="1100" dirty="0">
                <a:hlinkClick r:id="rId11"/>
              </a:rPr>
              <a:t>https://en.wikipedia.org/wiki/Sports_analytics</a:t>
            </a:r>
            <a:endParaRPr lang="fr-FR" sz="1100" dirty="0"/>
          </a:p>
          <a:p>
            <a:pPr>
              <a:buFontTx/>
              <a:buChar char="-"/>
            </a:pPr>
            <a:r>
              <a:rPr lang="fr-FR" sz="1100" dirty="0">
                <a:hlinkClick r:id="rId12"/>
              </a:rPr>
              <a:t>https://towardsdatascience.com/scope-of-analytics-in-sports-world-37ed09c39860</a:t>
            </a:r>
            <a:endParaRPr lang="fr-FR" sz="1100" dirty="0"/>
          </a:p>
          <a:p>
            <a:pPr>
              <a:buFontTx/>
              <a:buChar char="-"/>
            </a:pPr>
            <a:r>
              <a:rPr lang="fr-FR" sz="1100" dirty="0">
                <a:hlinkClick r:id="rId13"/>
              </a:rPr>
              <a:t>https://newsparent.com/sports-technology-market-2020-market-manufacturers-analysis-share-size-growth-outlookfuture-trends-and-research-report/</a:t>
            </a:r>
            <a:endParaRPr lang="fr-FR" sz="1100" dirty="0"/>
          </a:p>
          <a:p>
            <a:pPr>
              <a:buFontTx/>
              <a:buChar char="-"/>
            </a:pPr>
            <a:r>
              <a:rPr lang="fr-FR" sz="1100" dirty="0">
                <a:hlinkClick r:id="rId14"/>
              </a:rPr>
              <a:t>https://www.sportbusiness.com/news/wsc-sports-partners-with-fivb-to-deliver-ai-driven-video-content/</a:t>
            </a:r>
            <a:endParaRPr lang="fr-FR" sz="1100" dirty="0"/>
          </a:p>
          <a:p>
            <a:pPr>
              <a:buFontTx/>
              <a:buChar char="-"/>
            </a:pPr>
            <a:endParaRPr lang="en-US" sz="11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12110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BB4E-E04F-48ED-BA31-B44B9F690AEC}"/>
              </a:ext>
            </a:extLst>
          </p:cNvPr>
          <p:cNvSpPr>
            <a:spLocks noGrp="1"/>
          </p:cNvSpPr>
          <p:nvPr>
            <p:ph type="ctrTitle"/>
          </p:nvPr>
        </p:nvSpPr>
        <p:spPr>
          <a:xfrm>
            <a:off x="405885" y="754223"/>
            <a:ext cx="6766500" cy="1305000"/>
          </a:xfrm>
        </p:spPr>
        <p:txBody>
          <a:bodyPr/>
          <a:lstStyle/>
          <a:p>
            <a:r>
              <a:rPr lang="en-US" dirty="0"/>
              <a:t>Contenu de la presentation</a:t>
            </a:r>
            <a:endParaRPr lang="fr-FR" dirty="0"/>
          </a:p>
        </p:txBody>
      </p:sp>
      <p:sp>
        <p:nvSpPr>
          <p:cNvPr id="3" name="Subtitle 2">
            <a:extLst>
              <a:ext uri="{FF2B5EF4-FFF2-40B4-BE49-F238E27FC236}">
                <a16:creationId xmlns:a16="http://schemas.microsoft.com/office/drawing/2014/main" id="{2F446902-D2B8-439D-9610-93031B2EE727}"/>
              </a:ext>
            </a:extLst>
          </p:cNvPr>
          <p:cNvSpPr>
            <a:spLocks noGrp="1"/>
          </p:cNvSpPr>
          <p:nvPr>
            <p:ph type="subTitle" idx="1"/>
          </p:nvPr>
        </p:nvSpPr>
        <p:spPr>
          <a:xfrm>
            <a:off x="1316316" y="2286149"/>
            <a:ext cx="7730148" cy="2103127"/>
          </a:xfrm>
        </p:spPr>
        <p:txBody>
          <a:bodyPr/>
          <a:lstStyle/>
          <a:p>
            <a:r>
              <a:rPr lang="fr-FR" sz="1800" dirty="0"/>
              <a:t>- Nouvelles technologies:                          - Méthode de Veille</a:t>
            </a:r>
          </a:p>
          <a:p>
            <a:r>
              <a:rPr lang="fr-FR" sz="1800" dirty="0"/>
              <a:t>1. Chatbots</a:t>
            </a:r>
          </a:p>
          <a:p>
            <a:r>
              <a:rPr lang="fr-FR" sz="1800" dirty="0"/>
              <a:t>2. Computer Vision</a:t>
            </a:r>
          </a:p>
          <a:p>
            <a:r>
              <a:rPr lang="fr-FR" sz="1800" dirty="0"/>
              <a:t>3. </a:t>
            </a:r>
            <a:r>
              <a:rPr lang="en-US" sz="1800" dirty="0">
                <a:solidFill>
                  <a:schemeClr val="bg2"/>
                </a:solidFill>
              </a:rPr>
              <a:t>Wearable</a:t>
            </a:r>
            <a:r>
              <a:rPr lang="en-US" sz="1800" dirty="0"/>
              <a:t> tech and IOT</a:t>
            </a:r>
            <a:endParaRPr lang="fr-FR" sz="1800" dirty="0"/>
          </a:p>
          <a:p>
            <a:endParaRPr lang="fr-FR" sz="1800" dirty="0"/>
          </a:p>
          <a:p>
            <a:r>
              <a:rPr lang="fr-FR" sz="1800" dirty="0"/>
              <a:t> </a:t>
            </a:r>
          </a:p>
        </p:txBody>
      </p:sp>
    </p:spTree>
    <p:extLst>
      <p:ext uri="{BB962C8B-B14F-4D97-AF65-F5344CB8AC3E}">
        <p14:creationId xmlns:p14="http://schemas.microsoft.com/office/powerpoint/2010/main" val="420632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sz="7200" dirty="0">
                <a:solidFill>
                  <a:schemeClr val="accent6"/>
                </a:solidFill>
              </a:rPr>
              <a:t>Chatbots</a:t>
            </a:r>
            <a:endParaRPr sz="7200" dirty="0">
              <a:solidFill>
                <a:schemeClr val="accent6"/>
              </a:solidFill>
            </a:endParaRPr>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sp>
        <p:nvSpPr>
          <p:cNvPr id="10" name="Google Shape;111;p22">
            <a:extLst>
              <a:ext uri="{FF2B5EF4-FFF2-40B4-BE49-F238E27FC236}">
                <a16:creationId xmlns:a16="http://schemas.microsoft.com/office/drawing/2014/main" id="{D8ECD396-47AC-4A13-ACC0-870C36C4FFF6}"/>
              </a:ext>
            </a:extLst>
          </p:cNvPr>
          <p:cNvSpPr txBox="1">
            <a:spLocks/>
          </p:cNvSpPr>
          <p:nvPr/>
        </p:nvSpPr>
        <p:spPr>
          <a:xfrm>
            <a:off x="603934" y="1321030"/>
            <a:ext cx="8269304"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None/>
            </a:pPr>
            <a:r>
              <a:rPr lang="fr-FR" dirty="0"/>
              <a:t>- Logiciel pouvant dialoguer avec un individu ou consommateur par le biais d'un service de conversations automatisées</a:t>
            </a:r>
          </a:p>
          <a:p>
            <a:pPr marL="0" indent="0">
              <a:buNone/>
            </a:pPr>
            <a:endParaRPr lang="fr-FR" dirty="0"/>
          </a:p>
          <a:p>
            <a:pPr marL="0" indent="0">
              <a:buFont typeface="Montserrat Light"/>
              <a:buNone/>
            </a:pPr>
            <a:r>
              <a:rPr lang="fr-FR" dirty="0"/>
              <a:t>- Natif ou héberger sur un outil de messaging comme ‘Messenger’, WhatsApp etc.</a:t>
            </a:r>
          </a:p>
          <a:p>
            <a:pPr marL="0" indent="0">
              <a:buFont typeface="Montserrat Light"/>
              <a:buNone/>
            </a:pPr>
            <a:r>
              <a:rPr lang="fr-FR" dirty="0"/>
              <a:t>Généralement hébergé sur Messenger pour faciliter l'accès au outil</a:t>
            </a:r>
            <a:r>
              <a:rPr lang="en-US" dirty="0"/>
              <a:t>.</a:t>
            </a:r>
          </a:p>
          <a:p>
            <a:pPr marL="0" indent="0">
              <a:buFont typeface="Montserrat Light"/>
              <a:buNone/>
            </a:pPr>
            <a:endParaRPr lang="en-US" dirty="0"/>
          </a:p>
          <a:p>
            <a:pPr marL="0" indent="0">
              <a:buFont typeface="Montserrat Light"/>
              <a:buNone/>
            </a:pPr>
            <a:r>
              <a:rPr lang="fr-FR" dirty="0"/>
              <a:t>- Employés par entreprises dans plusieurs domaines – finance , banques , commerce etc.</a:t>
            </a:r>
          </a:p>
          <a:p>
            <a:pPr marL="0" indent="0">
              <a:buFont typeface="Montserrat Light"/>
              <a:buNone/>
            </a:pPr>
            <a:endParaRPr lang="en-US" dirty="0"/>
          </a:p>
          <a:p>
            <a:pPr marL="0" indent="0">
              <a:buFont typeface="Montserrat Light"/>
              <a:buNone/>
            </a:pPr>
            <a:endParaRPr lang="fr-FR" dirty="0"/>
          </a:p>
        </p:txBody>
      </p:sp>
    </p:spTree>
    <p:extLst>
      <p:ext uri="{BB962C8B-B14F-4D97-AF65-F5344CB8AC3E}">
        <p14:creationId xmlns:p14="http://schemas.microsoft.com/office/powerpoint/2010/main" val="265145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381773-18DE-4E96-ACCD-4265331D04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Google Shape;110;p22">
            <a:extLst>
              <a:ext uri="{FF2B5EF4-FFF2-40B4-BE49-F238E27FC236}">
                <a16:creationId xmlns:a16="http://schemas.microsoft.com/office/drawing/2014/main" id="{500DAB5B-C4EB-44B3-9513-3001463C1242}"/>
              </a:ext>
            </a:extLst>
          </p:cNvPr>
          <p:cNvSpPr txBox="1">
            <a:spLocks/>
          </p:cNvSpPr>
          <p:nvPr/>
        </p:nvSpPr>
        <p:spPr>
          <a:xfrm>
            <a:off x="7615870" y="467365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
        <p:nvSpPr>
          <p:cNvPr id="4" name="TextBox 3">
            <a:extLst>
              <a:ext uri="{FF2B5EF4-FFF2-40B4-BE49-F238E27FC236}">
                <a16:creationId xmlns:a16="http://schemas.microsoft.com/office/drawing/2014/main" id="{0EA0B920-CA7E-4A7B-A2E4-F660F95F90A3}"/>
              </a:ext>
            </a:extLst>
          </p:cNvPr>
          <p:cNvSpPr txBox="1"/>
          <p:nvPr/>
        </p:nvSpPr>
        <p:spPr>
          <a:xfrm>
            <a:off x="418215" y="165955"/>
            <a:ext cx="8803758" cy="461665"/>
          </a:xfrm>
          <a:prstGeom prst="rect">
            <a:avLst/>
          </a:prstGeom>
          <a:noFill/>
        </p:spPr>
        <p:txBody>
          <a:bodyPr wrap="square" rtlCol="0">
            <a:spAutoFit/>
          </a:bodyPr>
          <a:lstStyle/>
          <a:p>
            <a:r>
              <a:rPr lang="en-US" sz="2400" dirty="0">
                <a:solidFill>
                  <a:schemeClr val="bg1"/>
                </a:solidFill>
              </a:rPr>
              <a:t>USE CASES OF CHATBOTS IN THE SPORTS INDUSTRY</a:t>
            </a:r>
            <a:endParaRPr lang="fr-FR" sz="2400" dirty="0">
              <a:solidFill>
                <a:schemeClr val="bg1"/>
              </a:solidFill>
            </a:endParaRPr>
          </a:p>
        </p:txBody>
      </p:sp>
      <p:pic>
        <p:nvPicPr>
          <p:cNvPr id="3074" name="Picture 2" descr="Image result for ibm watson chabot wimbledon">
            <a:extLst>
              <a:ext uri="{FF2B5EF4-FFF2-40B4-BE49-F238E27FC236}">
                <a16:creationId xmlns:a16="http://schemas.microsoft.com/office/drawing/2014/main" id="{66355EDB-47A8-4553-B3B8-953A0B679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072" y="921892"/>
            <a:ext cx="3608832" cy="28942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89C03A5-F5AB-45CD-A04B-818FA9FC0FE9}"/>
              </a:ext>
            </a:extLst>
          </p:cNvPr>
          <p:cNvSpPr txBox="1"/>
          <p:nvPr/>
        </p:nvSpPr>
        <p:spPr>
          <a:xfrm>
            <a:off x="566928" y="3951618"/>
            <a:ext cx="2865120" cy="1169551"/>
          </a:xfrm>
          <a:prstGeom prst="rect">
            <a:avLst/>
          </a:prstGeom>
          <a:noFill/>
        </p:spPr>
        <p:txBody>
          <a:bodyPr wrap="square" rtlCol="0">
            <a:spAutoFit/>
          </a:bodyPr>
          <a:lstStyle/>
          <a:p>
            <a:r>
              <a:rPr lang="fr-FR" dirty="0">
                <a:solidFill>
                  <a:schemeClr val="bg1"/>
                </a:solidFill>
              </a:rPr>
              <a:t>- Intégré avec </a:t>
            </a:r>
            <a:r>
              <a:rPr lang="en-US" dirty="0">
                <a:solidFill>
                  <a:schemeClr val="bg1"/>
                </a:solidFill>
              </a:rPr>
              <a:t>Smart Stadiums</a:t>
            </a:r>
          </a:p>
          <a:p>
            <a:r>
              <a:rPr lang="fr-FR" dirty="0">
                <a:solidFill>
                  <a:schemeClr val="bg1"/>
                </a:solidFill>
              </a:rPr>
              <a:t>- Assistance avec Ventes des billets</a:t>
            </a:r>
          </a:p>
          <a:p>
            <a:r>
              <a:rPr lang="fr-FR" dirty="0">
                <a:solidFill>
                  <a:schemeClr val="bg1"/>
                </a:solidFill>
              </a:rPr>
              <a:t>- Réponses en temps réel pendant les matchs</a:t>
            </a:r>
          </a:p>
        </p:txBody>
      </p:sp>
      <p:pic>
        <p:nvPicPr>
          <p:cNvPr id="3076" name="Picture 4" descr="Image result for fc barcelona chatbit">
            <a:extLst>
              <a:ext uri="{FF2B5EF4-FFF2-40B4-BE49-F238E27FC236}">
                <a16:creationId xmlns:a16="http://schemas.microsoft.com/office/drawing/2014/main" id="{3D8A18FF-6D11-40F8-8E93-3213B0DCEB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66" t="6188" r="15789" b="5733"/>
          <a:stretch/>
        </p:blipFill>
        <p:spPr bwMode="auto">
          <a:xfrm>
            <a:off x="5769935" y="992371"/>
            <a:ext cx="1672856" cy="2948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FDE39D1-C914-44E8-9E6D-8DDE19CEE33D}"/>
              </a:ext>
            </a:extLst>
          </p:cNvPr>
          <p:cNvSpPr txBox="1"/>
          <p:nvPr/>
        </p:nvSpPr>
        <p:spPr>
          <a:xfrm>
            <a:off x="5216385" y="4131787"/>
            <a:ext cx="2646921" cy="954107"/>
          </a:xfrm>
          <a:prstGeom prst="rect">
            <a:avLst/>
          </a:prstGeom>
          <a:noFill/>
        </p:spPr>
        <p:txBody>
          <a:bodyPr wrap="square" rtlCol="0">
            <a:spAutoFit/>
          </a:bodyPr>
          <a:lstStyle/>
          <a:p>
            <a:r>
              <a:rPr lang="en-US" dirty="0">
                <a:solidFill>
                  <a:schemeClr val="bg1"/>
                </a:solidFill>
              </a:rPr>
              <a:t>Analysis de </a:t>
            </a:r>
            <a:r>
              <a:rPr lang="fr-FR" dirty="0">
                <a:solidFill>
                  <a:schemeClr val="bg1"/>
                </a:solidFill>
              </a:rPr>
              <a:t>l’engagement</a:t>
            </a:r>
            <a:r>
              <a:rPr lang="en-US" dirty="0">
                <a:solidFill>
                  <a:schemeClr val="bg1"/>
                </a:solidFill>
              </a:rPr>
              <a:t> des fans et </a:t>
            </a:r>
            <a:r>
              <a:rPr lang="en-US" dirty="0" err="1">
                <a:solidFill>
                  <a:schemeClr val="bg1"/>
                </a:solidFill>
              </a:rPr>
              <a:t>leur</a:t>
            </a:r>
            <a:r>
              <a:rPr lang="en-US" dirty="0">
                <a:solidFill>
                  <a:schemeClr val="bg1"/>
                </a:solidFill>
              </a:rPr>
              <a:t> </a:t>
            </a:r>
            <a:r>
              <a:rPr lang="fr-FR" dirty="0" err="1">
                <a:solidFill>
                  <a:schemeClr val="bg1"/>
                </a:solidFill>
              </a:rPr>
              <a:t>demographique</a:t>
            </a:r>
            <a:r>
              <a:rPr lang="en-US" dirty="0">
                <a:solidFill>
                  <a:schemeClr val="bg1"/>
                </a:solidFill>
              </a:rPr>
              <a:t> pour </a:t>
            </a:r>
            <a:r>
              <a:rPr lang="fr-FR" dirty="0" err="1">
                <a:solidFill>
                  <a:schemeClr val="bg1"/>
                </a:solidFill>
              </a:rPr>
              <a:t>suggerer</a:t>
            </a:r>
            <a:r>
              <a:rPr lang="en-US" dirty="0">
                <a:solidFill>
                  <a:schemeClr val="bg1"/>
                </a:solidFill>
              </a:rPr>
              <a:t> un contenu adapt</a:t>
            </a:r>
            <a:r>
              <a:rPr lang="fr-FR" dirty="0">
                <a:solidFill>
                  <a:schemeClr val="bg1"/>
                </a:solidFill>
              </a:rPr>
              <a:t>é</a:t>
            </a:r>
            <a:r>
              <a:rPr lang="en-US" dirty="0">
                <a:solidFill>
                  <a:schemeClr val="bg1"/>
                </a:solidFill>
              </a:rPr>
              <a:t>. </a:t>
            </a:r>
            <a:endParaRPr lang="fr-FR" dirty="0">
              <a:solidFill>
                <a:schemeClr val="bg1"/>
              </a:solidFill>
            </a:endParaRPr>
          </a:p>
        </p:txBody>
      </p:sp>
    </p:spTree>
    <p:extLst>
      <p:ext uri="{BB962C8B-B14F-4D97-AF65-F5344CB8AC3E}">
        <p14:creationId xmlns:p14="http://schemas.microsoft.com/office/powerpoint/2010/main" val="292863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F8E919-C931-440F-A235-D455FADB6D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2050" name="Picture 2">
            <a:extLst>
              <a:ext uri="{FF2B5EF4-FFF2-40B4-BE49-F238E27FC236}">
                <a16:creationId xmlns:a16="http://schemas.microsoft.com/office/drawing/2014/main" id="{12C63C73-6400-4757-838E-B6C32B813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59" r="50615" b="20202"/>
          <a:stretch/>
        </p:blipFill>
        <p:spPr bwMode="auto">
          <a:xfrm>
            <a:off x="465266" y="1258274"/>
            <a:ext cx="2041450" cy="2759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679AB0C-BB09-4BC4-A9A3-974546A053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9988" t="-205" r="-369" b="20407"/>
          <a:stretch/>
        </p:blipFill>
        <p:spPr bwMode="auto">
          <a:xfrm>
            <a:off x="6928015" y="1355739"/>
            <a:ext cx="1750719" cy="2759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406670A9-3068-43A6-9340-6B802F4291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41" t="84578" r="28289" b="4038"/>
          <a:stretch/>
        </p:blipFill>
        <p:spPr bwMode="auto">
          <a:xfrm>
            <a:off x="7037829" y="4361566"/>
            <a:ext cx="1531090" cy="39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280F896-76F7-4801-9918-C34D10B556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141" t="84578" r="28289" b="4038"/>
          <a:stretch/>
        </p:blipFill>
        <p:spPr bwMode="auto">
          <a:xfrm>
            <a:off x="628297" y="4280051"/>
            <a:ext cx="1531090" cy="39360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1;p22">
            <a:extLst>
              <a:ext uri="{FF2B5EF4-FFF2-40B4-BE49-F238E27FC236}">
                <a16:creationId xmlns:a16="http://schemas.microsoft.com/office/drawing/2014/main" id="{EB0E2AF3-EBC7-4EA2-B1DF-108C0950F91A}"/>
              </a:ext>
            </a:extLst>
          </p:cNvPr>
          <p:cNvSpPr txBox="1">
            <a:spLocks/>
          </p:cNvSpPr>
          <p:nvPr/>
        </p:nvSpPr>
        <p:spPr>
          <a:xfrm>
            <a:off x="804529" y="210759"/>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Points techniques – architectures  </a:t>
            </a:r>
          </a:p>
        </p:txBody>
      </p:sp>
      <p:grpSp>
        <p:nvGrpSpPr>
          <p:cNvPr id="8" name="Google Shape;495;p41">
            <a:extLst>
              <a:ext uri="{FF2B5EF4-FFF2-40B4-BE49-F238E27FC236}">
                <a16:creationId xmlns:a16="http://schemas.microsoft.com/office/drawing/2014/main" id="{2F158F8C-3631-46AD-8682-2E9E38DDB657}"/>
              </a:ext>
            </a:extLst>
          </p:cNvPr>
          <p:cNvGrpSpPr/>
          <p:nvPr/>
        </p:nvGrpSpPr>
        <p:grpSpPr>
          <a:xfrm>
            <a:off x="437814" y="253091"/>
            <a:ext cx="342882" cy="350068"/>
            <a:chOff x="3951850" y="2985350"/>
            <a:chExt cx="407950" cy="416500"/>
          </a:xfrm>
        </p:grpSpPr>
        <p:sp>
          <p:nvSpPr>
            <p:cNvPr id="9" name="Google Shape;496;p41">
              <a:extLst>
                <a:ext uri="{FF2B5EF4-FFF2-40B4-BE49-F238E27FC236}">
                  <a16:creationId xmlns:a16="http://schemas.microsoft.com/office/drawing/2014/main" id="{48A22900-0DEC-4B8F-A6BE-E43AFCA1E245}"/>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497;p41">
              <a:extLst>
                <a:ext uri="{FF2B5EF4-FFF2-40B4-BE49-F238E27FC236}">
                  <a16:creationId xmlns:a16="http://schemas.microsoft.com/office/drawing/2014/main" id="{5242C301-9F2D-4952-8B37-F91FF702672B}"/>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98;p41">
              <a:extLst>
                <a:ext uri="{FF2B5EF4-FFF2-40B4-BE49-F238E27FC236}">
                  <a16:creationId xmlns:a16="http://schemas.microsoft.com/office/drawing/2014/main" id="{8DCCE0EC-371A-4B55-AEB3-A88DDC2C8735}"/>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499;p41">
              <a:extLst>
                <a:ext uri="{FF2B5EF4-FFF2-40B4-BE49-F238E27FC236}">
                  <a16:creationId xmlns:a16="http://schemas.microsoft.com/office/drawing/2014/main" id="{7D7B1D21-CAAB-4ADE-9605-DA53C5E9B992}"/>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 name="Rectangle 2">
            <a:extLst>
              <a:ext uri="{FF2B5EF4-FFF2-40B4-BE49-F238E27FC236}">
                <a16:creationId xmlns:a16="http://schemas.microsoft.com/office/drawing/2014/main" id="{73DB06A7-5CC6-4CB9-AAE1-B0238E67F111}"/>
              </a:ext>
            </a:extLst>
          </p:cNvPr>
          <p:cNvSpPr/>
          <p:nvPr/>
        </p:nvSpPr>
        <p:spPr>
          <a:xfrm>
            <a:off x="2590800" y="1659514"/>
            <a:ext cx="4572000" cy="1815882"/>
          </a:xfrm>
          <a:prstGeom prst="rect">
            <a:avLst/>
          </a:prstGeom>
        </p:spPr>
        <p:txBody>
          <a:bodyPr>
            <a:spAutoFit/>
          </a:bodyPr>
          <a:lstStyle/>
          <a:p>
            <a:pPr marL="0" lvl="0" indent="0">
              <a:buNone/>
            </a:pPr>
            <a:r>
              <a:rPr lang="fr-FR" dirty="0">
                <a:solidFill>
                  <a:schemeClr val="bg1"/>
                </a:solidFill>
              </a:rPr>
              <a:t>Arbres de décision – chatbots basique </a:t>
            </a:r>
          </a:p>
          <a:p>
            <a:pPr marL="0" lvl="0" indent="0">
              <a:buNone/>
            </a:pPr>
            <a:endParaRPr lang="fr-FR" dirty="0">
              <a:solidFill>
                <a:schemeClr val="bg1"/>
              </a:solidFill>
            </a:endParaRPr>
          </a:p>
          <a:p>
            <a:pPr marL="0" lvl="0" indent="0">
              <a:buNone/>
            </a:pPr>
            <a:r>
              <a:rPr lang="fr-FR" dirty="0">
                <a:solidFill>
                  <a:schemeClr val="bg1"/>
                </a:solidFill>
              </a:rPr>
              <a:t>Plus en plus accessible pour tout le monde avec les avancements dans le domaine du NLP.</a:t>
            </a:r>
          </a:p>
          <a:p>
            <a:pPr marL="0" lvl="0" indent="0">
              <a:buNone/>
            </a:pPr>
            <a:r>
              <a:rPr lang="fr-FR" dirty="0">
                <a:solidFill>
                  <a:schemeClr val="bg1"/>
                </a:solidFill>
              </a:rPr>
              <a:t> </a:t>
            </a:r>
          </a:p>
          <a:p>
            <a:pPr marL="0" lvl="0" indent="0">
              <a:buNone/>
            </a:pPr>
            <a:r>
              <a:rPr lang="fr-FR" dirty="0">
                <a:solidFill>
                  <a:schemeClr val="bg1"/>
                </a:solidFill>
              </a:rPr>
              <a:t>Existence de la nouvelle architecture des Réseaux Neurones et aussi bibliographies comme Rasa etc. </a:t>
            </a:r>
          </a:p>
          <a:p>
            <a:pPr marL="0" lvl="0" indent="0">
              <a:buNone/>
            </a:pPr>
            <a:endParaRPr lang="fr-FR" dirty="0">
              <a:solidFill>
                <a:schemeClr val="bg1"/>
              </a:solidFill>
            </a:endParaRPr>
          </a:p>
        </p:txBody>
      </p:sp>
      <p:sp>
        <p:nvSpPr>
          <p:cNvPr id="14" name="Google Shape;110;p22">
            <a:extLst>
              <a:ext uri="{FF2B5EF4-FFF2-40B4-BE49-F238E27FC236}">
                <a16:creationId xmlns:a16="http://schemas.microsoft.com/office/drawing/2014/main" id="{C020C5E2-0152-47B2-86AC-53F37A96B87D}"/>
              </a:ext>
            </a:extLst>
          </p:cNvPr>
          <p:cNvSpPr txBox="1">
            <a:spLocks/>
          </p:cNvSpPr>
          <p:nvPr/>
        </p:nvSpPr>
        <p:spPr>
          <a:xfrm>
            <a:off x="7502095" y="483493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Tree>
    <p:extLst>
      <p:ext uri="{BB962C8B-B14F-4D97-AF65-F5344CB8AC3E}">
        <p14:creationId xmlns:p14="http://schemas.microsoft.com/office/powerpoint/2010/main" val="1395415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F6661D-8B2B-4082-9432-88D8CC9FD9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6146" name="Picture 2">
            <a:extLst>
              <a:ext uri="{FF2B5EF4-FFF2-40B4-BE49-F238E27FC236}">
                <a16:creationId xmlns:a16="http://schemas.microsoft.com/office/drawing/2014/main" id="{4DF97F5C-CE43-4F64-B86A-ACFA6AD28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700" y="811664"/>
            <a:ext cx="4535025" cy="423809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1;p22">
            <a:extLst>
              <a:ext uri="{FF2B5EF4-FFF2-40B4-BE49-F238E27FC236}">
                <a16:creationId xmlns:a16="http://schemas.microsoft.com/office/drawing/2014/main" id="{68DF59AD-21D8-4602-BB10-0789F0F2B1AA}"/>
              </a:ext>
            </a:extLst>
          </p:cNvPr>
          <p:cNvSpPr txBox="1">
            <a:spLocks/>
          </p:cNvSpPr>
          <p:nvPr/>
        </p:nvSpPr>
        <p:spPr>
          <a:xfrm>
            <a:off x="804529" y="210759"/>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Points techniques – </a:t>
            </a:r>
            <a:r>
              <a:rPr lang="en-US" dirty="0" err="1"/>
              <a:t>domaines</a:t>
            </a:r>
            <a:r>
              <a:rPr lang="en-US" dirty="0"/>
              <a:t> et types  </a:t>
            </a:r>
          </a:p>
        </p:txBody>
      </p:sp>
      <p:grpSp>
        <p:nvGrpSpPr>
          <p:cNvPr id="5" name="Google Shape;495;p41">
            <a:extLst>
              <a:ext uri="{FF2B5EF4-FFF2-40B4-BE49-F238E27FC236}">
                <a16:creationId xmlns:a16="http://schemas.microsoft.com/office/drawing/2014/main" id="{1EEFF20C-7CE6-40A6-8BE4-0AB8B86AB982}"/>
              </a:ext>
            </a:extLst>
          </p:cNvPr>
          <p:cNvGrpSpPr/>
          <p:nvPr/>
        </p:nvGrpSpPr>
        <p:grpSpPr>
          <a:xfrm>
            <a:off x="437814" y="253091"/>
            <a:ext cx="342882" cy="350068"/>
            <a:chOff x="3951850" y="2985350"/>
            <a:chExt cx="407950" cy="416500"/>
          </a:xfrm>
        </p:grpSpPr>
        <p:sp>
          <p:nvSpPr>
            <p:cNvPr id="6" name="Google Shape;496;p41">
              <a:extLst>
                <a:ext uri="{FF2B5EF4-FFF2-40B4-BE49-F238E27FC236}">
                  <a16:creationId xmlns:a16="http://schemas.microsoft.com/office/drawing/2014/main" id="{0A60BF6A-776F-470B-A8EC-F06A4D94EFB7}"/>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7;p41">
              <a:extLst>
                <a:ext uri="{FF2B5EF4-FFF2-40B4-BE49-F238E27FC236}">
                  <a16:creationId xmlns:a16="http://schemas.microsoft.com/office/drawing/2014/main" id="{5E102A34-EEEC-4579-9A9D-E5450D48AC75}"/>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8;p41">
              <a:extLst>
                <a:ext uri="{FF2B5EF4-FFF2-40B4-BE49-F238E27FC236}">
                  <a16:creationId xmlns:a16="http://schemas.microsoft.com/office/drawing/2014/main" id="{FADE18B3-BE01-473D-857A-33CFDDEE7841}"/>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9;p41">
              <a:extLst>
                <a:ext uri="{FF2B5EF4-FFF2-40B4-BE49-F238E27FC236}">
                  <a16:creationId xmlns:a16="http://schemas.microsoft.com/office/drawing/2014/main" id="{87F7E6B4-EDB9-49DE-9AC6-5F0C45A8B80C}"/>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10;p22">
            <a:extLst>
              <a:ext uri="{FF2B5EF4-FFF2-40B4-BE49-F238E27FC236}">
                <a16:creationId xmlns:a16="http://schemas.microsoft.com/office/drawing/2014/main" id="{342D5992-ABE8-4881-8184-334863AE4410}"/>
              </a:ext>
            </a:extLst>
          </p:cNvPr>
          <p:cNvSpPr txBox="1">
            <a:spLocks/>
          </p:cNvSpPr>
          <p:nvPr/>
        </p:nvSpPr>
        <p:spPr>
          <a:xfrm>
            <a:off x="7615870" y="4673651"/>
            <a:ext cx="180457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Chatbots</a:t>
            </a:r>
            <a:endParaRPr lang="en-US" sz="2000" dirty="0"/>
          </a:p>
        </p:txBody>
      </p:sp>
    </p:spTree>
    <p:extLst>
      <p:ext uri="{BB962C8B-B14F-4D97-AF65-F5344CB8AC3E}">
        <p14:creationId xmlns:p14="http://schemas.microsoft.com/office/powerpoint/2010/main" val="150238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ctrTitle" idx="4294967295"/>
          </p:nvPr>
        </p:nvSpPr>
        <p:spPr>
          <a:xfrm>
            <a:off x="534455" y="0"/>
            <a:ext cx="8269304" cy="1159800"/>
          </a:xfrm>
          <a:prstGeom prst="rect">
            <a:avLst/>
          </a:prstGeom>
        </p:spPr>
        <p:txBody>
          <a:bodyPr spcFirstLastPara="1" wrap="square" lIns="0" tIns="0" rIns="0" bIns="0" anchor="b" anchorCtr="0">
            <a:noAutofit/>
          </a:bodyPr>
          <a:lstStyle/>
          <a:p>
            <a:pPr lvl="0">
              <a:lnSpc>
                <a:spcPct val="80000"/>
              </a:lnSpc>
            </a:pPr>
            <a:r>
              <a:rPr lang="en-US" dirty="0">
                <a:solidFill>
                  <a:schemeClr val="accent6"/>
                </a:solidFill>
              </a:rPr>
              <a:t>Computer</a:t>
            </a:r>
            <a:r>
              <a:rPr lang="en-US" dirty="0"/>
              <a:t> Vision </a:t>
            </a:r>
            <a:endParaRPr sz="7200" dirty="0"/>
          </a:p>
        </p:txBody>
      </p:sp>
      <p:sp>
        <p:nvSpPr>
          <p:cNvPr id="111" name="Google Shape;111;p22"/>
          <p:cNvSpPr txBox="1">
            <a:spLocks noGrp="1"/>
          </p:cNvSpPr>
          <p:nvPr>
            <p:ph type="subTitle" idx="4294967295"/>
          </p:nvPr>
        </p:nvSpPr>
        <p:spPr>
          <a:xfrm>
            <a:off x="534455" y="1159800"/>
            <a:ext cx="6766500" cy="784800"/>
          </a:xfrm>
          <a:prstGeom prst="rect">
            <a:avLst/>
          </a:prstGeom>
        </p:spPr>
        <p:txBody>
          <a:bodyPr spcFirstLastPara="1" wrap="square" lIns="0" tIns="0" rIns="0" bIns="0" anchor="t" anchorCtr="0">
            <a:noAutofit/>
          </a:bodyPr>
          <a:lstStyle/>
          <a:p>
            <a:pPr marL="285750" lvl="0" indent="-285750">
              <a:buFontTx/>
              <a:buChar char="-"/>
            </a:pPr>
            <a:r>
              <a:rPr lang="fr-FR" dirty="0"/>
              <a:t>Un domaine scientifique interdisciplinaire</a:t>
            </a:r>
          </a:p>
          <a:p>
            <a:pPr marL="285750" lvl="0" indent="-285750">
              <a:buFontTx/>
              <a:buChar char="-"/>
            </a:pPr>
            <a:r>
              <a:rPr lang="fr-FR" dirty="0"/>
              <a:t>Faire apprendre aux ordinateurs une compréhension de haut niveau à partir d'images ou de vidéos numériques. </a:t>
            </a:r>
          </a:p>
          <a:p>
            <a:pPr marL="0" lvl="0" indent="0">
              <a:buNone/>
            </a:pPr>
            <a:r>
              <a:rPr lang="fr-FR" dirty="0"/>
              <a:t>Dans le domaine du sport, les chercheurs forment des réseaux neurones d'apprentissage profond pour atteindre une précision qui dépasse les humains dans la capacité de capturer et de comprendre rapidement diverses situations à partir de photos et de vidéos.</a:t>
            </a:r>
          </a:p>
          <a:p>
            <a:pPr marL="0" lvl="0" indent="0">
              <a:buNone/>
            </a:pPr>
            <a:r>
              <a:rPr lang="fr-FR" dirty="0" err="1"/>
              <a:t>Aprés</a:t>
            </a:r>
            <a:r>
              <a:rPr lang="fr-FR" dirty="0"/>
              <a:t> - établir un cadre pour automatiser les processus.</a:t>
            </a:r>
            <a:endParaRPr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69629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22"/>
          <p:cNvSpPr txBox="1">
            <a:spLocks noGrp="1"/>
          </p:cNvSpPr>
          <p:nvPr>
            <p:ph type="subTitle" idx="4294967295"/>
          </p:nvPr>
        </p:nvSpPr>
        <p:spPr>
          <a:xfrm>
            <a:off x="3764361" y="3677476"/>
            <a:ext cx="5657028"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dirty="0"/>
              <a:t>Source: MIT CSAIL Lab</a:t>
            </a:r>
            <a:endParaRPr dirty="0"/>
          </a:p>
        </p:txBody>
      </p:sp>
      <p:sp>
        <p:nvSpPr>
          <p:cNvPr id="124" name="Google Shape;124;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6" name="Google Shape;111;p22">
            <a:extLst>
              <a:ext uri="{FF2B5EF4-FFF2-40B4-BE49-F238E27FC236}">
                <a16:creationId xmlns:a16="http://schemas.microsoft.com/office/drawing/2014/main" id="{A9204850-985B-41B6-85D8-3F3B6EFFE5A4}"/>
              </a:ext>
            </a:extLst>
          </p:cNvPr>
          <p:cNvSpPr txBox="1">
            <a:spLocks/>
          </p:cNvSpPr>
          <p:nvPr/>
        </p:nvSpPr>
        <p:spPr>
          <a:xfrm>
            <a:off x="1045533" y="279696"/>
            <a:ext cx="6766500" cy="784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1pPr>
            <a:lvl2pPr marL="914400" marR="0" lvl="1" indent="-330200" algn="l" rtl="0">
              <a:lnSpc>
                <a:spcPct val="115000"/>
              </a:lnSpc>
              <a:spcBef>
                <a:spcPts val="0"/>
              </a:spcBef>
              <a:spcAft>
                <a:spcPts val="0"/>
              </a:spcAft>
              <a:buClr>
                <a:schemeClr val="dk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2pPr>
            <a:lvl3pPr marL="1371600" marR="0" lvl="2"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3pPr>
            <a:lvl4pPr marL="1828800" marR="0" lvl="3"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4pPr>
            <a:lvl5pPr marL="2286000" marR="0" lvl="4"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5pPr>
            <a:lvl6pPr marL="2743200" marR="0" lvl="5"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6pPr>
            <a:lvl7pPr marL="3200400" marR="0" lvl="6"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7pPr>
            <a:lvl8pPr marL="3657600" marR="0" lvl="7"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8pPr>
            <a:lvl9pPr marL="4114800" marR="0" lvl="8" indent="-330200" algn="l" rtl="0">
              <a:lnSpc>
                <a:spcPct val="115000"/>
              </a:lnSpc>
              <a:spcBef>
                <a:spcPts val="0"/>
              </a:spcBef>
              <a:spcAft>
                <a:spcPts val="0"/>
              </a:spcAft>
              <a:buClr>
                <a:schemeClr val="accent2"/>
              </a:buClr>
              <a:buSzPts val="1600"/>
              <a:buFont typeface="Montserrat Light"/>
              <a:buChar char="■"/>
              <a:defRPr sz="1600" b="0" i="0" u="none" strike="noStrike" cap="none">
                <a:solidFill>
                  <a:schemeClr val="lt1"/>
                </a:solidFill>
                <a:latin typeface="Montserrat Light"/>
                <a:ea typeface="Montserrat Light"/>
                <a:cs typeface="Montserrat Light"/>
                <a:sym typeface="Montserrat Light"/>
              </a:defRPr>
            </a:lvl9pPr>
          </a:lstStyle>
          <a:p>
            <a:pPr marL="0" indent="0">
              <a:buFont typeface="Montserrat Light"/>
              <a:buNone/>
            </a:pPr>
            <a:r>
              <a:rPr lang="en-US" dirty="0"/>
              <a:t>Examples of use cases of Computer Vision for the sports industry</a:t>
            </a:r>
          </a:p>
        </p:txBody>
      </p:sp>
      <p:grpSp>
        <p:nvGrpSpPr>
          <p:cNvPr id="22" name="Google Shape;495;p41">
            <a:extLst>
              <a:ext uri="{FF2B5EF4-FFF2-40B4-BE49-F238E27FC236}">
                <a16:creationId xmlns:a16="http://schemas.microsoft.com/office/drawing/2014/main" id="{6BD62083-3600-40B0-B290-49CFC3997774}"/>
              </a:ext>
            </a:extLst>
          </p:cNvPr>
          <p:cNvGrpSpPr/>
          <p:nvPr/>
        </p:nvGrpSpPr>
        <p:grpSpPr>
          <a:xfrm>
            <a:off x="601191" y="322028"/>
            <a:ext cx="342882" cy="350068"/>
            <a:chOff x="3951850" y="2985350"/>
            <a:chExt cx="407950" cy="416500"/>
          </a:xfrm>
        </p:grpSpPr>
        <p:sp>
          <p:nvSpPr>
            <p:cNvPr id="23" name="Google Shape;496;p41">
              <a:extLst>
                <a:ext uri="{FF2B5EF4-FFF2-40B4-BE49-F238E27FC236}">
                  <a16:creationId xmlns:a16="http://schemas.microsoft.com/office/drawing/2014/main" id="{D7F848BA-C0D9-46FE-AF20-FE3B68FE47D3}"/>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97;p41">
              <a:extLst>
                <a:ext uri="{FF2B5EF4-FFF2-40B4-BE49-F238E27FC236}">
                  <a16:creationId xmlns:a16="http://schemas.microsoft.com/office/drawing/2014/main" id="{1AEC3DB0-9599-4A9B-B8A9-85AF94E7EA67}"/>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p41">
              <a:extLst>
                <a:ext uri="{FF2B5EF4-FFF2-40B4-BE49-F238E27FC236}">
                  <a16:creationId xmlns:a16="http://schemas.microsoft.com/office/drawing/2014/main" id="{D49B77BF-DEAF-4F74-ADEC-D82D20A8F6B9}"/>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p41">
              <a:extLst>
                <a:ext uri="{FF2B5EF4-FFF2-40B4-BE49-F238E27FC236}">
                  <a16:creationId xmlns:a16="http://schemas.microsoft.com/office/drawing/2014/main" id="{41C16F07-2172-4A25-9D21-0CDAF14B0975}"/>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Image result for AI referee">
            <a:extLst>
              <a:ext uri="{FF2B5EF4-FFF2-40B4-BE49-F238E27FC236}">
                <a16:creationId xmlns:a16="http://schemas.microsoft.com/office/drawing/2014/main" id="{EFC1C87A-88E8-4638-8A5E-093E81020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16" y="746291"/>
            <a:ext cx="3741538" cy="210461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nnis hawkeye">
            <a:extLst>
              <a:ext uri="{FF2B5EF4-FFF2-40B4-BE49-F238E27FC236}">
                <a16:creationId xmlns:a16="http://schemas.microsoft.com/office/drawing/2014/main" id="{E6359AB1-202E-42C8-8E3D-C53582AF8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71" y="2974514"/>
            <a:ext cx="2830397" cy="1889290"/>
          </a:xfrm>
          <a:prstGeom prst="rect">
            <a:avLst/>
          </a:prstGeom>
          <a:noFill/>
          <a:extLst>
            <a:ext uri="{909E8E84-426E-40DD-AFC4-6F175D3DCCD1}">
              <a14:hiddenFill xmlns:a14="http://schemas.microsoft.com/office/drawing/2010/main">
                <a:solidFill>
                  <a:srgbClr val="FFFFFF"/>
                </a:solidFill>
              </a14:hiddenFill>
            </a:ext>
          </a:extLst>
        </p:spPr>
      </p:pic>
      <p:pic>
        <p:nvPicPr>
          <p:cNvPr id="2" name="Online Media 1" title="Asseising the Quality of Actions: Diving">
            <a:hlinkClick r:id="" action="ppaction://media"/>
            <a:extLst>
              <a:ext uri="{FF2B5EF4-FFF2-40B4-BE49-F238E27FC236}">
                <a16:creationId xmlns:a16="http://schemas.microsoft.com/office/drawing/2014/main" id="{39C7F38C-C984-4022-B53B-2A83E277CFA5}"/>
              </a:ext>
            </a:extLst>
          </p:cNvPr>
          <p:cNvPicPr>
            <a:picLocks noRot="1" noChangeAspect="1"/>
          </p:cNvPicPr>
          <p:nvPr>
            <a:videoFile r:link="rId1"/>
          </p:nvPr>
        </p:nvPicPr>
        <p:blipFill>
          <a:blip r:embed="rId6"/>
          <a:stretch>
            <a:fillRect/>
          </a:stretch>
        </p:blipFill>
        <p:spPr>
          <a:xfrm>
            <a:off x="4132307" y="727230"/>
            <a:ext cx="4675008" cy="2834224"/>
          </a:xfrm>
          <a:prstGeom prst="rect">
            <a:avLst/>
          </a:prstGeom>
        </p:spPr>
      </p:pic>
      <p:sp>
        <p:nvSpPr>
          <p:cNvPr id="14" name="Google Shape;110;p22">
            <a:extLst>
              <a:ext uri="{FF2B5EF4-FFF2-40B4-BE49-F238E27FC236}">
                <a16:creationId xmlns:a16="http://schemas.microsoft.com/office/drawing/2014/main" id="{8761C08F-8BE8-415C-AD5E-0AB10829B30E}"/>
              </a:ext>
            </a:extLst>
          </p:cNvPr>
          <p:cNvSpPr txBox="1">
            <a:spLocks/>
          </p:cNvSpPr>
          <p:nvPr/>
        </p:nvSpPr>
        <p:spPr>
          <a:xfrm>
            <a:off x="6539187" y="4663164"/>
            <a:ext cx="2268128" cy="30389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1pPr>
            <a:lvl2pPr marR="0" lvl="1"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2pPr>
            <a:lvl3pPr marR="0" lvl="2"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3pPr>
            <a:lvl4pPr marR="0" lvl="3"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4pPr>
            <a:lvl5pPr marR="0" lvl="4"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5pPr>
            <a:lvl6pPr marR="0" lvl="5"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6pPr>
            <a:lvl7pPr marR="0" lvl="6"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7pPr>
            <a:lvl8pPr marR="0" lvl="7"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8pPr>
            <a:lvl9pPr marR="0" lvl="8" algn="l" rtl="0">
              <a:lnSpc>
                <a:spcPct val="90000"/>
              </a:lnSpc>
              <a:spcBef>
                <a:spcPts val="0"/>
              </a:spcBef>
              <a:spcAft>
                <a:spcPts val="0"/>
              </a:spcAft>
              <a:buClr>
                <a:schemeClr val="lt1"/>
              </a:buClr>
              <a:buSzPts val="6000"/>
              <a:buFont typeface="DM Serif Display"/>
              <a:buNone/>
              <a:defRPr sz="6000" b="0" i="0" u="none" strike="noStrike" cap="none">
                <a:solidFill>
                  <a:schemeClr val="lt1"/>
                </a:solidFill>
                <a:latin typeface="DM Serif Display"/>
                <a:ea typeface="DM Serif Display"/>
                <a:cs typeface="DM Serif Display"/>
                <a:sym typeface="DM Serif Display"/>
              </a:defRPr>
            </a:lvl9pPr>
          </a:lstStyle>
          <a:p>
            <a:pPr>
              <a:lnSpc>
                <a:spcPct val="80000"/>
              </a:lnSpc>
            </a:pPr>
            <a:r>
              <a:rPr lang="en-US" sz="2000" dirty="0">
                <a:solidFill>
                  <a:schemeClr val="accent6"/>
                </a:solidFill>
              </a:rPr>
              <a:t>Computer</a:t>
            </a:r>
            <a:r>
              <a:rPr lang="en-US" sz="2000" dirty="0"/>
              <a:t> vision</a:t>
            </a:r>
          </a:p>
        </p:txBody>
      </p:sp>
    </p:spTree>
    <p:extLst>
      <p:ext uri="{BB962C8B-B14F-4D97-AF65-F5344CB8AC3E}">
        <p14:creationId xmlns:p14="http://schemas.microsoft.com/office/powerpoint/2010/main" val="315424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2906</TotalTime>
  <Words>873</Words>
  <Application>Microsoft Office PowerPoint</Application>
  <PresentationFormat>On-screen Show (16:9)</PresentationFormat>
  <Paragraphs>155</Paragraphs>
  <Slides>21</Slides>
  <Notes>10</Notes>
  <HiddenSlides>2</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Montserrat Light</vt:lpstr>
      <vt:lpstr>DM Serif Display</vt:lpstr>
      <vt:lpstr>Calibri</vt:lpstr>
      <vt:lpstr>Mutius template</vt:lpstr>
      <vt:lpstr>Les innovations technologiques au service du sport</vt:lpstr>
      <vt:lpstr>Technologie dans le sport?</vt:lpstr>
      <vt:lpstr>Contenu de la presentation</vt:lpstr>
      <vt:lpstr>Chatbots</vt:lpstr>
      <vt:lpstr>PowerPoint Presentation</vt:lpstr>
      <vt:lpstr>PowerPoint Presentation</vt:lpstr>
      <vt:lpstr>PowerPoint Presentation</vt:lpstr>
      <vt:lpstr>Computer Vision </vt:lpstr>
      <vt:lpstr>PowerPoint Presentation</vt:lpstr>
      <vt:lpstr>Computer vision</vt:lpstr>
      <vt:lpstr>Automated journalism </vt:lpstr>
      <vt:lpstr>Wearable tech and IOT</vt:lpstr>
      <vt:lpstr>Wearable tech et IOT</vt:lpstr>
      <vt:lpstr>PowerPoint Presentation</vt:lpstr>
      <vt:lpstr>Wearable tech and IOT</vt:lpstr>
      <vt:lpstr>PowerPoint Presentation</vt:lpstr>
      <vt:lpstr>Methode de Veille</vt:lpstr>
      <vt:lpstr>Outils utilisé pour la vielle</vt:lpstr>
      <vt:lpstr>Tweetdeck – capture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Wearable tech and IOT</dc:title>
  <dc:creator>Ranganath</dc:creator>
  <cp:lastModifiedBy>vranganath4@outlook.com</cp:lastModifiedBy>
  <cp:revision>74</cp:revision>
  <dcterms:modified xsi:type="dcterms:W3CDTF">2020-03-03T08:44:50Z</dcterms:modified>
</cp:coreProperties>
</file>